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70" r:id="rId2"/>
    <p:sldId id="275" r:id="rId3"/>
    <p:sldId id="305" r:id="rId4"/>
    <p:sldId id="293" r:id="rId5"/>
    <p:sldId id="315" r:id="rId6"/>
    <p:sldId id="313" r:id="rId7"/>
    <p:sldId id="317" r:id="rId8"/>
    <p:sldId id="314" r:id="rId9"/>
    <p:sldId id="311" r:id="rId10"/>
    <p:sldId id="312" r:id="rId11"/>
    <p:sldId id="320" r:id="rId12"/>
    <p:sldId id="321" r:id="rId13"/>
    <p:sldId id="294" r:id="rId14"/>
    <p:sldId id="318" r:id="rId15"/>
    <p:sldId id="319" r:id="rId16"/>
    <p:sldId id="292" r:id="rId17"/>
    <p:sldId id="295" r:id="rId18"/>
    <p:sldId id="276" r:id="rId19"/>
    <p:sldId id="310" r:id="rId20"/>
    <p:sldId id="290" r:id="rId21"/>
    <p:sldId id="300" r:id="rId22"/>
  </p:sldIdLst>
  <p:sldSz cx="9906000" cy="6858000" type="A4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나눔바른고딕" panose="020B0600000101010101" charset="-127"/>
      <p:regular r:id="rId29"/>
      <p:bold r:id="rId30"/>
    </p:embeddedFont>
    <p:embeddedFont>
      <p:font typeface="함초롬바탕" panose="02030604000101010101" pitchFamily="18" charset="-127"/>
      <p:regular r:id="rId31"/>
      <p:bold r:id="rId32"/>
    </p:embeddedFont>
    <p:embeddedFont>
      <p:font typeface="Calibri Light" panose="020F0302020204030204" pitchFamily="34" charset="0"/>
      <p:regular r:id="rId33"/>
      <p:italic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535F"/>
    <a:srgbClr val="7198C0"/>
    <a:srgbClr val="5F7F9F"/>
    <a:srgbClr val="262626"/>
    <a:srgbClr val="F2DDC0"/>
    <a:srgbClr val="4E5663"/>
    <a:srgbClr val="303030"/>
    <a:srgbClr val="282828"/>
    <a:srgbClr val="353942"/>
    <a:srgbClr val="FF697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98" y="9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2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크기</c:v>
                </c:pt>
              </c:strCache>
            </c:strRef>
          </c:tx>
          <c:spPr>
            <a:solidFill>
              <a:srgbClr val="7198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소형</c:v>
                </c:pt>
                <c:pt idx="1">
                  <c:v>중형</c:v>
                </c:pt>
                <c:pt idx="2">
                  <c:v>중대형</c:v>
                </c:pt>
                <c:pt idx="3">
                  <c:v>대형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rgbClr val="E7535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소형</c:v>
                </c:pt>
                <c:pt idx="1">
                  <c:v>중형</c:v>
                </c:pt>
                <c:pt idx="2">
                  <c:v>중대형</c:v>
                </c:pt>
                <c:pt idx="3">
                  <c:v>대형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6429616"/>
        <c:axId val="656430176"/>
      </c:barChart>
      <c:catAx>
        <c:axId val="65642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ko-KR" altLang="en-US" sz="1000" b="1" i="0" u="none" strike="noStrike" kern="12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5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656430176"/>
        <c:crosses val="autoZero"/>
        <c:auto val="1"/>
        <c:lblAlgn val="ctr"/>
        <c:lblOffset val="100"/>
        <c:noMultiLvlLbl val="0"/>
      </c:catAx>
      <c:valAx>
        <c:axId val="6564301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ko-KR" altLang="en-US" sz="1000" b="0" i="0" u="none" strike="noStrike" kern="12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198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656429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호랑이</c:v>
                </c:pt>
              </c:strCache>
            </c:strRef>
          </c:tx>
          <c:spPr>
            <a:solidFill>
              <a:srgbClr val="5F7F9F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보통</c:v>
                </c:pt>
                <c:pt idx="1">
                  <c:v>가젤고기</c:v>
                </c:pt>
                <c:pt idx="2">
                  <c:v>누우고기</c:v>
                </c:pt>
                <c:pt idx="3">
                  <c:v>사자고기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120</c:v>
                </c:pt>
                <c:pt idx="1">
                  <c:v>108</c:v>
                </c:pt>
                <c:pt idx="2">
                  <c:v>96</c:v>
                </c:pt>
                <c:pt idx="3">
                  <c:v>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말</c:v>
                </c:pt>
              </c:strCache>
            </c:strRef>
          </c:tx>
          <c:spPr>
            <a:solidFill>
              <a:srgbClr val="E7535F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보통</c:v>
                </c:pt>
                <c:pt idx="1">
                  <c:v>가젤고기</c:v>
                </c:pt>
                <c:pt idx="2">
                  <c:v>누우고기</c:v>
                </c:pt>
                <c:pt idx="3">
                  <c:v>사자고기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80</c:v>
                </c:pt>
                <c:pt idx="1">
                  <c:v>72</c:v>
                </c:pt>
                <c:pt idx="2">
                  <c:v>64</c:v>
                </c:pt>
                <c:pt idx="3">
                  <c:v>56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1813072"/>
        <c:axId val="721813632"/>
      </c:areaChart>
      <c:catAx>
        <c:axId val="7218130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5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721813632"/>
        <c:crosses val="autoZero"/>
        <c:auto val="1"/>
        <c:lblAlgn val="ctr"/>
        <c:lblOffset val="100"/>
        <c:noMultiLvlLbl val="0"/>
      </c:catAx>
      <c:valAx>
        <c:axId val="7218136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198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721813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t>2015-01-16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42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t>2015-01-16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045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t>2015-01-16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47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t>2015-01-16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749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t>2015-01-16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193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t>2015-01-16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9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t>2015-01-16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272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t>2015-01-16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0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t>2015-01-16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581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t>2015-01-16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54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t>2015-01-16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64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C3597-90CA-440A-9940-6C69264F9B26}" type="datetimeFigureOut">
              <a:rPr lang="ko-KR" altLang="en-US" smtClean="0"/>
              <a:t>2015-01-16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92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jpeg"/><Relationship Id="rId4" Type="http://schemas.openxmlformats.org/officeDocument/2006/relationships/image" Target="../media/image32.jpg"/><Relationship Id="rId9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906001" cy="685800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3035300" y="2055463"/>
            <a:ext cx="3835400" cy="2020877"/>
            <a:chOff x="3035300" y="2055463"/>
            <a:chExt cx="3835400" cy="2020877"/>
          </a:xfrm>
        </p:grpSpPr>
        <p:sp>
          <p:nvSpPr>
            <p:cNvPr id="5" name="직사각형 4"/>
            <p:cNvSpPr/>
            <p:nvPr/>
          </p:nvSpPr>
          <p:spPr>
            <a:xfrm>
              <a:off x="3789866" y="3119585"/>
              <a:ext cx="23262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Golden beach </a:t>
              </a:r>
              <a:r>
                <a:rPr lang="ko-KR" altLang="en-US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제안서</a:t>
              </a:r>
              <a:endParaRPr lang="en-US" altLang="ko-KR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562329" y="3499259"/>
              <a:ext cx="1308371" cy="577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>
                  <a:solidFill>
                    <a:schemeClr val="bg1"/>
                  </a:solidFill>
                </a:rPr>
                <a:t>이진우 </a:t>
              </a:r>
              <a:r>
                <a:rPr lang="en-US" altLang="ko-KR" sz="1050">
                  <a:solidFill>
                    <a:schemeClr val="bg1"/>
                  </a:solidFill>
                </a:rPr>
                <a:t>2011182059</a:t>
              </a:r>
            </a:p>
            <a:p>
              <a:r>
                <a:rPr lang="ko-KR" altLang="en-US" sz="1050">
                  <a:solidFill>
                    <a:schemeClr val="bg1"/>
                  </a:solidFill>
                </a:rPr>
                <a:t>정상현 </a:t>
              </a:r>
              <a:r>
                <a:rPr lang="en-US" altLang="ko-KR" sz="1050">
                  <a:solidFill>
                    <a:schemeClr val="bg1"/>
                  </a:solidFill>
                </a:rPr>
                <a:t>2011182061</a:t>
              </a:r>
            </a:p>
            <a:p>
              <a:r>
                <a:rPr lang="ko-KR" altLang="en-US" sz="1050">
                  <a:solidFill>
                    <a:schemeClr val="bg1"/>
                  </a:solidFill>
                </a:rPr>
                <a:t>임치연 </a:t>
              </a:r>
              <a:r>
                <a:rPr lang="en-US" altLang="ko-KR" sz="1050">
                  <a:solidFill>
                    <a:schemeClr val="bg1"/>
                  </a:solidFill>
                </a:rPr>
                <a:t>2007181035</a:t>
              </a:r>
              <a:endParaRPr lang="ko-KR" altLang="en-US" sz="1050">
                <a:solidFill>
                  <a:schemeClr val="bg1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035300" y="3488917"/>
              <a:ext cx="3835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모서리가 둥근 직사각형 17"/>
            <p:cNvSpPr/>
            <p:nvPr/>
          </p:nvSpPr>
          <p:spPr>
            <a:xfrm>
              <a:off x="4563504" y="2055463"/>
              <a:ext cx="778964" cy="778964"/>
            </a:xfrm>
            <a:prstGeom prst="roundRect">
              <a:avLst>
                <a:gd name="adj" fmla="val 50000"/>
              </a:avLst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1" name="이등변 삼각형 20"/>
            <p:cNvSpPr/>
            <p:nvPr/>
          </p:nvSpPr>
          <p:spPr>
            <a:xfrm rot="10800000">
              <a:off x="4922016" y="3964112"/>
              <a:ext cx="61940" cy="53396"/>
            </a:xfrm>
            <a:prstGeom prst="triangl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724344"/>
              </p:ext>
            </p:extLst>
          </p:nvPr>
        </p:nvGraphicFramePr>
        <p:xfrm>
          <a:off x="7370619" y="525702"/>
          <a:ext cx="2244436" cy="1156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436"/>
              </a:tblGrid>
              <a:tr h="416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지도교수</a:t>
                      </a:r>
                      <a:r>
                        <a:rPr lang="ko-KR" altLang="en-US" dirty="0" smtClean="0"/>
                        <a:t> 서명란</a:t>
                      </a:r>
                      <a:endParaRPr lang="ko-KR" altLang="en-US" dirty="0"/>
                    </a:p>
                  </a:txBody>
                  <a:tcPr/>
                </a:tc>
              </a:tr>
              <a:tr h="73996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3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 rot="18900000">
            <a:off x="2100404" y="2127777"/>
            <a:ext cx="1803400" cy="1803400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18900000">
            <a:off x="3401001" y="3428374"/>
            <a:ext cx="1803400" cy="1803400"/>
          </a:xfrm>
          <a:prstGeom prst="rect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8900000">
            <a:off x="4701599" y="2127777"/>
            <a:ext cx="1803400" cy="1803400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8900000">
            <a:off x="6002196" y="3428374"/>
            <a:ext cx="1803400" cy="1803400"/>
          </a:xfrm>
          <a:prstGeom prst="rect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373567" y="3237237"/>
            <a:ext cx="12570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</a:rPr>
              <a:t>도감 시스템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07598" y="3237237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</a:rPr>
              <a:t>네임드 시스템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71574" y="4537834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</a:rPr>
              <a:t>공헌도 시스템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77953" y="4537834"/>
            <a:ext cx="10518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시점 변환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5627" y="3366170"/>
            <a:ext cx="1197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PROCESS1</a:t>
            </a:r>
            <a:endParaRPr lang="ko-KR" altLang="en-US" sz="1600" b="1" dirty="0">
              <a:solidFill>
                <a:srgbClr val="E7535F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5627" y="3696742"/>
            <a:ext cx="16786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도감 시스템으로 사냥한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동물을 확인 할 수 있으며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동물의 수명</a:t>
            </a:r>
            <a:r>
              <a:rPr lang="en-US" altLang="ko-KR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먹이</a:t>
            </a:r>
            <a:r>
              <a:rPr lang="en-US" altLang="ko-KR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특징등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30445" y="4715093"/>
            <a:ext cx="1197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PROCESS2</a:t>
            </a:r>
            <a:endParaRPr lang="ko-KR" altLang="en-US" sz="1600" b="1" dirty="0">
              <a:solidFill>
                <a:srgbClr val="E7535F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30445" y="5045665"/>
            <a:ext cx="15472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 지역에서 사냥한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동물의 개체수로 지역별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공헌도를 지역마다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유저아이디를 노출</a:t>
            </a:r>
            <a:r>
              <a:rPr lang="en-US" altLang="ko-KR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100" dirty="0"/>
          </a:p>
        </p:txBody>
      </p:sp>
      <p:sp>
        <p:nvSpPr>
          <p:cNvPr id="20" name="직사각형 19"/>
          <p:cNvSpPr/>
          <p:nvPr/>
        </p:nvSpPr>
        <p:spPr>
          <a:xfrm>
            <a:off x="6473027" y="1585003"/>
            <a:ext cx="1197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PROCESS3</a:t>
            </a:r>
            <a:endParaRPr lang="ko-KR" altLang="en-US" sz="1600" b="1" dirty="0">
              <a:solidFill>
                <a:srgbClr val="E7535F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3027" y="1915575"/>
            <a:ext cx="184537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동물의 크기와 종류에 별개로</a:t>
            </a:r>
            <a:endParaRPr lang="en-US" altLang="ko-KR" sz="11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식인 사자 재빠른</a:t>
            </a:r>
            <a:r>
              <a:rPr lang="en-US" altLang="ko-KR" sz="11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튼튼한 등</a:t>
            </a:r>
            <a:endParaRPr lang="en-US" altLang="ko-KR" sz="11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네임드</a:t>
            </a:r>
            <a:r>
              <a:rPr lang="ko-KR" altLang="en-US" sz="11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제시</a:t>
            </a:r>
            <a:endParaRPr lang="ko-KR" altLang="en-US" sz="1100" dirty="0"/>
          </a:p>
        </p:txBody>
      </p:sp>
      <p:sp>
        <p:nvSpPr>
          <p:cNvPr id="22" name="직사각형 21"/>
          <p:cNvSpPr/>
          <p:nvPr/>
        </p:nvSpPr>
        <p:spPr>
          <a:xfrm>
            <a:off x="7697845" y="2933926"/>
            <a:ext cx="1197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PROCESS4</a:t>
            </a:r>
            <a:endParaRPr lang="ko-KR" altLang="en-US" sz="1600" b="1" dirty="0">
              <a:solidFill>
                <a:srgbClr val="E7535F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697845" y="3264498"/>
            <a:ext cx="22081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1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인칭과</a:t>
            </a:r>
            <a:r>
              <a:rPr lang="en-US" altLang="ko-KR" sz="1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1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인칭의 시점 변환 시 카메라워크 연출과 </a:t>
            </a:r>
            <a:r>
              <a:rPr lang="en-US" altLang="ko-KR" sz="11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1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ko-KR" altLang="en-US" sz="11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26" y="3677225"/>
            <a:ext cx="639198" cy="63919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98" y="2376055"/>
            <a:ext cx="637994" cy="63799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603" y="2395918"/>
            <a:ext cx="644192" cy="64419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00" y="3759200"/>
            <a:ext cx="585718" cy="5857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368300" y="990600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게임특징</a:t>
            </a:r>
            <a:endParaRPr lang="ko-KR" altLang="en-US" sz="2000" b="1" dirty="0">
              <a:solidFill>
                <a:srgbClr val="E7535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49522" y="1236821"/>
            <a:ext cx="1879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C</a:t>
            </a:r>
            <a:r>
              <a:rPr lang="en-US" altLang="ko-KR" sz="2400" dirty="0" smtClean="0">
                <a:solidFill>
                  <a:schemeClr val="bg1"/>
                </a:solidFill>
              </a:rPr>
              <a:t>ontents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7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368300" y="1869805"/>
            <a:ext cx="2856281" cy="2362047"/>
            <a:chOff x="549392" y="1902043"/>
            <a:chExt cx="2856281" cy="2362047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392" y="1902043"/>
              <a:ext cx="2856281" cy="2362047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93" y="1984013"/>
              <a:ext cx="2578608" cy="1331199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68300" y="990600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게임특징</a:t>
            </a:r>
            <a:endParaRPr lang="ko-KR" altLang="en-US" sz="2000" b="1" dirty="0">
              <a:solidFill>
                <a:srgbClr val="E7535F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46074" y="1990831"/>
            <a:ext cx="1064715" cy="307777"/>
          </a:xfrm>
          <a:prstGeom prst="rect">
            <a:avLst/>
          </a:prstGeom>
          <a:solidFill>
            <a:srgbClr val="E7535F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도감 시스템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3492777" y="2336792"/>
            <a:ext cx="35878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동물 사냥에 대한 보상으로 도감에 넣어서 성취감</a:t>
            </a:r>
            <a:r>
              <a:rPr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수집욕</a:t>
            </a:r>
            <a:r>
              <a:rPr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자극</a:t>
            </a:r>
            <a:endParaRPr lang="en-US" altLang="ko-KR" sz="105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506182" y="3936900"/>
            <a:ext cx="2856281" cy="2362047"/>
            <a:chOff x="5455013" y="3315212"/>
            <a:chExt cx="2856281" cy="236204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55013" y="3315212"/>
              <a:ext cx="2856281" cy="2362047"/>
            </a:xfrm>
            <a:prstGeom prst="rect">
              <a:avLst/>
            </a:prstGeom>
          </p:spPr>
        </p:pic>
        <p:pic>
          <p:nvPicPr>
            <p:cNvPr id="1026" name="Picture 2" descr="http://file.thisisgame.com/upload/nboard/news/2014/04/11/20140411140536_7579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0679" y="3315212"/>
              <a:ext cx="2624947" cy="1476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직사각형 18"/>
          <p:cNvSpPr/>
          <p:nvPr/>
        </p:nvSpPr>
        <p:spPr>
          <a:xfrm>
            <a:off x="3187878" y="4865221"/>
            <a:ext cx="1244251" cy="307777"/>
          </a:xfrm>
          <a:prstGeom prst="rect">
            <a:avLst/>
          </a:prstGeom>
          <a:solidFill>
            <a:srgbClr val="E7535F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공헌도 시스템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3134581" y="5211182"/>
            <a:ext cx="327846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지역의 공헌도로 인해 아이템을 저렴하게 구매하는 등 </a:t>
            </a:r>
            <a:endParaRPr lang="en-US" altLang="ko-KR" sz="105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공헌도로 인한 플레이어에게 적절한 보상 제공</a:t>
            </a:r>
            <a:endParaRPr lang="en-US" altLang="ko-KR" sz="105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43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00" y="1869805"/>
            <a:ext cx="2856281" cy="2362047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68300" y="990600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게임특징</a:t>
            </a:r>
            <a:endParaRPr lang="ko-KR" altLang="en-US" sz="2000" b="1" dirty="0">
              <a:solidFill>
                <a:srgbClr val="E7535F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46074" y="1990831"/>
            <a:ext cx="1244251" cy="307777"/>
          </a:xfrm>
          <a:prstGeom prst="rect">
            <a:avLst/>
          </a:prstGeom>
          <a:solidFill>
            <a:srgbClr val="E7535F"/>
          </a:solidFill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네임드</a:t>
            </a:r>
            <a:r>
              <a:rPr lang="ko-KR" altLang="en-US" sz="14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시스템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3492777" y="2336792"/>
            <a:ext cx="45993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네임드</a:t>
            </a:r>
            <a:r>
              <a:rPr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마다 크기와 </a:t>
            </a:r>
            <a:r>
              <a:rPr lang="ko-KR" altLang="en-US" sz="10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능력치가</a:t>
            </a:r>
            <a:r>
              <a:rPr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다르고 패턴 추가로 일반동물과 다른 느낌을 제공</a:t>
            </a:r>
            <a:endParaRPr lang="en-US" altLang="ko-KR" sz="105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동물이 점프해서 거리를 좁힌다 </a:t>
            </a:r>
            <a:endParaRPr lang="en-US" altLang="ko-KR" sz="105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6182" y="3936900"/>
            <a:ext cx="2856281" cy="236204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187878" y="4865221"/>
            <a:ext cx="885179" cy="307777"/>
          </a:xfrm>
          <a:prstGeom prst="rect">
            <a:avLst/>
          </a:prstGeom>
          <a:solidFill>
            <a:srgbClr val="E7535F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시점 변환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3134581" y="5211182"/>
            <a:ext cx="332014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시점변환 시 카메라 워크를 통해 자연스러운 인칭변환과 </a:t>
            </a:r>
            <a:endParaRPr lang="en-US" altLang="ko-KR" sz="105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시점에 따른 </a:t>
            </a:r>
            <a:r>
              <a:rPr lang="en-US" altLang="ko-KR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0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en-US" altLang="ko-KR" sz="105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https://encrypted-tbn0.gstatic.com/images?q=tbn:ANd9GcSUMIE_KsTIqWzHmyng05an94oPKXliwPO9ESmQlCUGelf2fV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67" y="4001228"/>
            <a:ext cx="2575460" cy="134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s.hangame.com/fpsfiles/129643989827104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5" y="1906228"/>
            <a:ext cx="2648786" cy="13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34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68300" y="1358188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STEP3.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게임방법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884767" y="4424325"/>
            <a:ext cx="3801533" cy="685407"/>
            <a:chOff x="5698896" y="2066074"/>
            <a:chExt cx="3801533" cy="685407"/>
          </a:xfrm>
        </p:grpSpPr>
        <p:sp>
          <p:nvSpPr>
            <p:cNvPr id="27" name="직사각형 26"/>
            <p:cNvSpPr/>
            <p:nvPr/>
          </p:nvSpPr>
          <p:spPr>
            <a:xfrm>
              <a:off x="5698896" y="2066074"/>
              <a:ext cx="20367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535F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2DDC0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FEATURE1 </a:t>
              </a:r>
              <a:r>
                <a:rPr lang="en-US" altLang="ko-KR" sz="1400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2DDC0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</a:t>
              </a:r>
              <a:r>
                <a:rPr lang="en-US" altLang="ko-KR" sz="1400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535F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월드 헌팅모드</a:t>
              </a:r>
              <a:endParaRPr lang="ko-KR" altLang="en-US" sz="1100" b="1" dirty="0">
                <a:solidFill>
                  <a:srgbClr val="E7535F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736996" y="2351371"/>
              <a:ext cx="376343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차량으로 이동하며 맵에 있는 동물을 사냥하며 공헌도를 쌓고 골드를</a:t>
              </a:r>
              <a:endParaRPr lang="en-US" altLang="ko-KR" sz="10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모으며 도감을  완성시키는 월드 헌팅 모드 </a:t>
              </a:r>
              <a:r>
                <a:rPr lang="en-US" altLang="ko-KR" sz="10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000" dirty="0"/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68" y="2208720"/>
            <a:ext cx="3369734" cy="1887051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grpSp>
        <p:nvGrpSpPr>
          <p:cNvPr id="21" name="그룹 20"/>
          <p:cNvGrpSpPr/>
          <p:nvPr/>
        </p:nvGrpSpPr>
        <p:grpSpPr>
          <a:xfrm>
            <a:off x="5219700" y="4424325"/>
            <a:ext cx="3801533" cy="685407"/>
            <a:chOff x="5698896" y="3245199"/>
            <a:chExt cx="3801533" cy="685407"/>
          </a:xfrm>
        </p:grpSpPr>
        <p:sp>
          <p:nvSpPr>
            <p:cNvPr id="25" name="직사각형 24"/>
            <p:cNvSpPr/>
            <p:nvPr/>
          </p:nvSpPr>
          <p:spPr>
            <a:xfrm>
              <a:off x="5698896" y="3245199"/>
              <a:ext cx="18989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535F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2DDC0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FEATURE2 </a:t>
              </a:r>
              <a:r>
                <a:rPr lang="en-US" altLang="ko-KR" sz="1400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2DDC0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</a:t>
              </a:r>
              <a:r>
                <a:rPr lang="en-US" altLang="ko-KR" sz="1400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535F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퀘스트 모드</a:t>
              </a:r>
              <a:endParaRPr lang="ko-KR" altLang="en-US" sz="1100" b="1" dirty="0">
                <a:solidFill>
                  <a:srgbClr val="E7535F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736996" y="3530496"/>
              <a:ext cx="376343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고정된 자리에서 승리  패배 요건에 맞춰서 시간내에 지역 동물을 사냥하는 퀘스트모드</a:t>
              </a:r>
              <a:r>
                <a:rPr lang="en-US" altLang="ko-KR" sz="10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000" dirty="0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30" y="2208720"/>
            <a:ext cx="3164880" cy="1887051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981909" y="1696742"/>
            <a:ext cx="187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Game mode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50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341" y="2210130"/>
            <a:ext cx="2277682" cy="132036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368300" y="1358188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STEP3.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게임방법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481" y="2171653"/>
            <a:ext cx="2440224" cy="137656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27" y="2189376"/>
            <a:ext cx="2394857" cy="13411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931" y="4396740"/>
            <a:ext cx="1803399" cy="17221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593" y="4396740"/>
            <a:ext cx="1699260" cy="172212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3048000" y="2623716"/>
            <a:ext cx="510540" cy="472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6100723" y="2634093"/>
            <a:ext cx="510540" cy="472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줄무늬가 있는 오른쪽 화살표 14"/>
          <p:cNvSpPr/>
          <p:nvPr/>
        </p:nvSpPr>
        <p:spPr>
          <a:xfrm rot="5400000">
            <a:off x="7341871" y="3630929"/>
            <a:ext cx="518160" cy="73914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728" y="4640892"/>
            <a:ext cx="1371364" cy="924289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 rot="10800000">
            <a:off x="4697730" y="4858884"/>
            <a:ext cx="510540" cy="472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7" y="4099476"/>
            <a:ext cx="1326583" cy="107728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659" y="5229913"/>
            <a:ext cx="1375360" cy="95509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7" y="5331325"/>
            <a:ext cx="1303329" cy="85368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261285" y="4259580"/>
            <a:ext cx="95410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공헌도</a:t>
            </a:r>
            <a:endParaRPr lang="en-US" altLang="ko-KR" sz="2000" b="1" cap="none" spc="0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ko-KR" alt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증</a:t>
            </a:r>
            <a:r>
              <a:rPr lang="ko-KR" altLang="en-US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가</a:t>
            </a:r>
            <a:endParaRPr lang="en-US" altLang="ko-KR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29499" y="4967466"/>
            <a:ext cx="55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</a:rPr>
              <a:t>OR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19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68300" y="1358188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STEP3.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게임방법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03" y="2270516"/>
            <a:ext cx="5898458" cy="2821792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2" name="타원 1"/>
          <p:cNvSpPr/>
          <p:nvPr/>
        </p:nvSpPr>
        <p:spPr>
          <a:xfrm>
            <a:off x="1289168" y="3057524"/>
            <a:ext cx="3808612" cy="160782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581775" y="1924050"/>
            <a:ext cx="287655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E7535F"/>
                </a:solidFill>
              </a:rPr>
              <a:t>AI</a:t>
            </a:r>
          </a:p>
          <a:p>
            <a:r>
              <a:rPr lang="ko-KR" altLang="en-US" sz="1400" smtClean="0">
                <a:solidFill>
                  <a:schemeClr val="bg1"/>
                </a:solidFill>
              </a:rPr>
              <a:t>차량 </a:t>
            </a:r>
            <a:r>
              <a:rPr lang="en-US" altLang="ko-KR" sz="1400" smtClean="0">
                <a:solidFill>
                  <a:schemeClr val="bg1"/>
                </a:solidFill>
              </a:rPr>
              <a:t>20m </a:t>
            </a:r>
            <a:r>
              <a:rPr lang="ko-KR" altLang="en-US" sz="1400" smtClean="0">
                <a:solidFill>
                  <a:schemeClr val="bg1"/>
                </a:solidFill>
              </a:rPr>
              <a:t>이하 모든 동물들이 도주</a:t>
            </a:r>
            <a:endParaRPr lang="en-US" altLang="ko-KR" sz="1400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rgbClr val="E7535F"/>
                </a:solidFill>
              </a:rPr>
              <a:t>미</a:t>
            </a:r>
            <a:r>
              <a:rPr lang="ko-KR" altLang="en-US" sz="1400">
                <a:solidFill>
                  <a:srgbClr val="E7535F"/>
                </a:solidFill>
              </a:rPr>
              <a:t>끼</a:t>
            </a:r>
            <a:r>
              <a:rPr lang="ko-KR" altLang="en-US" sz="1400" smtClean="0">
                <a:solidFill>
                  <a:srgbClr val="E7535F"/>
                </a:solidFill>
              </a:rPr>
              <a:t>의 유인거리</a:t>
            </a:r>
            <a:endParaRPr lang="en-US" altLang="ko-KR" sz="1400">
              <a:solidFill>
                <a:srgbClr val="E7535F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먹이의 유인거리가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차량에대한 경계 거리보다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길게 형성</a:t>
            </a:r>
            <a:endParaRPr lang="en-US" altLang="ko-KR" sz="1400" smtClean="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endParaRPr lang="en-US" altLang="ko-KR"/>
          </a:p>
          <a:p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741911"/>
              </p:ext>
            </p:extLst>
          </p:nvPr>
        </p:nvGraphicFramePr>
        <p:xfrm>
          <a:off x="2169922" y="5237018"/>
          <a:ext cx="5855716" cy="1135207"/>
        </p:xfrm>
        <a:graphic>
          <a:graphicData uri="http://schemas.openxmlformats.org/drawingml/2006/table">
            <a:tbl>
              <a:tblPr/>
              <a:tblGrid>
                <a:gridCol w="1863891"/>
                <a:gridCol w="1863891"/>
                <a:gridCol w="2127934"/>
              </a:tblGrid>
              <a:tr h="29624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ea typeface="함초롬바탕"/>
                        </a:rPr>
                        <a:t>먹이</a:t>
                      </a:r>
                      <a:endParaRPr lang="ko-KR" altLang="en-US" sz="1000" kern="0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ea typeface="함초롬바탕"/>
                        </a:rPr>
                        <a:t>유인거리</a:t>
                      </a:r>
                      <a:endParaRPr lang="ko-KR" altLang="en-US" sz="1000" kern="0" spc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ea typeface="함초롬바탕"/>
                        </a:rPr>
                        <a:t>상태변화</a:t>
                      </a:r>
                      <a:endParaRPr lang="ko-KR" altLang="en-US" sz="1000" kern="0" spc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8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ea typeface="함초롬바탕"/>
                        </a:rPr>
                        <a:t>가젤고기</a:t>
                      </a:r>
                      <a:endParaRPr lang="ko-KR" altLang="en-US" sz="1000" kern="0" spc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함초롬바탕"/>
                        </a:rPr>
                        <a:t>30</a:t>
                      </a:r>
                      <a:endParaRPr lang="en-US" sz="1000" kern="0" spc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이동속도 </a:t>
                      </a:r>
                      <a:r>
                        <a:rPr lang="en-US" altLang="ko-KR" sz="1000" kern="0" spc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100%</a:t>
                      </a:r>
                      <a:r>
                        <a:rPr lang="ko-KR" altLang="en-US" sz="1000" kern="0" spc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하락</a:t>
                      </a:r>
                      <a:endParaRPr lang="ko-KR" altLang="en-US" sz="1000" kern="0" spc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8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ea typeface="함초롬바탕"/>
                        </a:rPr>
                        <a:t>누우고기</a:t>
                      </a:r>
                      <a:endParaRPr lang="ko-KR" altLang="en-US" sz="1000" kern="0" spc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함초롬바탕"/>
                        </a:rPr>
                        <a:t>40</a:t>
                      </a:r>
                      <a:endParaRPr lang="en-US" sz="1000" kern="0" spc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체력 </a:t>
                      </a:r>
                      <a:r>
                        <a:rPr lang="en-US" altLang="ko-KR" sz="1000" kern="0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함초롬바탕"/>
                        </a:rPr>
                        <a:t>10% </a:t>
                      </a:r>
                      <a:r>
                        <a:rPr lang="ko-KR" altLang="en-US" sz="1000" kern="0" spc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감소 이동속도 </a:t>
                      </a:r>
                      <a:r>
                        <a:rPr lang="en-US" altLang="ko-KR" sz="1000" kern="0" spc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20%</a:t>
                      </a:r>
                      <a:r>
                        <a:rPr lang="ko-KR" altLang="en-US" sz="1000" kern="0" spc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하락</a:t>
                      </a:r>
                      <a:endParaRPr lang="ko-KR" altLang="en-US" sz="1000" kern="0" spc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8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ea typeface="함초롬바탕"/>
                        </a:rPr>
                        <a:t>사자고기</a:t>
                      </a:r>
                      <a:endParaRPr lang="ko-KR" altLang="en-US" sz="1000" kern="0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함초롬바탕"/>
                        </a:rPr>
                        <a:t>55</a:t>
                      </a:r>
                      <a:endParaRPr lang="en-US" sz="1000" kern="0" spc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체력 </a:t>
                      </a:r>
                      <a:r>
                        <a:rPr lang="en-US" altLang="ko-KR" sz="1000" kern="0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함초롬바탕"/>
                        </a:rPr>
                        <a:t>30% </a:t>
                      </a:r>
                      <a:r>
                        <a:rPr lang="ko-KR" altLang="en-US" sz="1000" kern="0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감소</a:t>
                      </a:r>
                      <a:r>
                        <a:rPr lang="en-US" altLang="ko-KR" sz="1000" kern="0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0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이동속도 </a:t>
                      </a:r>
                      <a:r>
                        <a:rPr lang="en-US" altLang="ko-KR" sz="10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30%</a:t>
                      </a:r>
                      <a:r>
                        <a:rPr lang="ko-KR" altLang="en-US" sz="1000" kern="0" spc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ko-KR" altLang="en-US" sz="1000" kern="0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하락</a:t>
                      </a:r>
                      <a:endParaRPr lang="ko-KR" altLang="en-US" sz="1000" kern="0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폭발 1 9"/>
          <p:cNvSpPr/>
          <p:nvPr/>
        </p:nvSpPr>
        <p:spPr>
          <a:xfrm rot="1729857">
            <a:off x="4004686" y="2776175"/>
            <a:ext cx="1009649" cy="771525"/>
          </a:xfrm>
          <a:prstGeom prst="irregularSeal1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chemeClr val="tx1"/>
                </a:solidFill>
              </a:rPr>
              <a:t>20m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38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625361" y="2025217"/>
            <a:ext cx="723275" cy="307777"/>
          </a:xfrm>
          <a:prstGeom prst="rect">
            <a:avLst/>
          </a:prstGeom>
          <a:solidFill>
            <a:srgbClr val="E7535F"/>
          </a:solidFill>
        </p:spPr>
        <p:txBody>
          <a:bodyPr wrap="none">
            <a:spAutoFit/>
          </a:bodyPr>
          <a:lstStyle/>
          <a:p>
            <a:r>
              <a:rPr lang="ko-KR" altLang="en-US" sz="1400" smtClean="0"/>
              <a:t>조작키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46" y="2006914"/>
            <a:ext cx="5036820" cy="18278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25361" y="2419350"/>
            <a:ext cx="36099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접근성을</a:t>
            </a:r>
            <a:r>
              <a:rPr lang="ko-KR" altLang="en-US" sz="1400" dirty="0" smtClean="0">
                <a:solidFill>
                  <a:schemeClr val="bg1"/>
                </a:solidFill>
              </a:rPr>
              <a:t> 위한 </a:t>
            </a:r>
            <a:r>
              <a:rPr lang="en-US" altLang="ko-KR" sz="1400" dirty="0" smtClean="0">
                <a:solidFill>
                  <a:schemeClr val="bg1"/>
                </a:solidFill>
              </a:rPr>
              <a:t>W,S,D,A </a:t>
            </a:r>
            <a:r>
              <a:rPr lang="ko-KR" altLang="en-US" sz="1400" dirty="0" smtClean="0">
                <a:solidFill>
                  <a:schemeClr val="bg1"/>
                </a:solidFill>
              </a:rPr>
              <a:t>와 마우스로 이동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마우스와 </a:t>
            </a:r>
            <a:r>
              <a:rPr lang="ko-KR" altLang="en-US" sz="1400" dirty="0" err="1">
                <a:solidFill>
                  <a:schemeClr val="bg1"/>
                </a:solidFill>
              </a:rPr>
              <a:t>쉬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프트</a:t>
            </a:r>
            <a:r>
              <a:rPr lang="ko-KR" altLang="en-US" sz="1400" dirty="0" smtClean="0">
                <a:solidFill>
                  <a:schemeClr val="bg1"/>
                </a:solidFill>
              </a:rPr>
              <a:t> 키를 사용해 캐스팅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마우스를 통해 사냥임무 수행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8300" y="1358188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STEP3.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게임방법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63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68300" y="1358188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STEP4.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개발환경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068" y="2156250"/>
            <a:ext cx="4232320" cy="2645199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63" y="3554346"/>
            <a:ext cx="1205440" cy="120544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13" y="3512683"/>
            <a:ext cx="1205440" cy="1247103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63" y="2156250"/>
            <a:ext cx="1205440" cy="120544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  <p:pic>
        <p:nvPicPr>
          <p:cNvPr id="1030" name="Picture 6" descr="https://www.rosehosting.com/blog/wp-content/uploads/2014/05/how-to-install-and-set-up-git-on-ubuntu-14-04-lts-vp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613" y="2141788"/>
            <a:ext cx="1219902" cy="121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6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66675" y="1686880"/>
            <a:ext cx="4556061" cy="4037645"/>
            <a:chOff x="384075" y="1686880"/>
            <a:chExt cx="4810161" cy="432243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075" y="1686880"/>
              <a:ext cx="4810161" cy="4322439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1701" y="2175403"/>
              <a:ext cx="3781424" cy="2829173"/>
            </a:xfrm>
            <a:prstGeom prst="rect">
              <a:avLst/>
            </a:prstGeom>
            <a:ln w="3175">
              <a:noFill/>
            </a:ln>
          </p:spPr>
        </p:pic>
      </p:grpSp>
      <p:sp>
        <p:nvSpPr>
          <p:cNvPr id="2" name="직사각형 1"/>
          <p:cNvSpPr/>
          <p:nvPr/>
        </p:nvSpPr>
        <p:spPr>
          <a:xfrm>
            <a:off x="4834120" y="1943384"/>
            <a:ext cx="4953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smtClean="0">
                <a:solidFill>
                  <a:srgbClr val="E7535F"/>
                </a:solidFill>
              </a:rPr>
              <a:t> 서버</a:t>
            </a:r>
            <a:endParaRPr lang="en-US" altLang="ko-KR" sz="1400" dirty="0">
              <a:solidFill>
                <a:srgbClr val="E7535F"/>
              </a:solidFill>
            </a:endParaRPr>
          </a:p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IOCP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소켓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모델사용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ko-KR" altLang="en-US" sz="1400" dirty="0">
                <a:solidFill>
                  <a:srgbClr val="E7535F"/>
                </a:solidFill>
              </a:rPr>
              <a:t>충돌처리</a:t>
            </a:r>
            <a:endParaRPr lang="en-US" altLang="ko-KR" sz="1400" dirty="0">
              <a:solidFill>
                <a:srgbClr val="E7535F"/>
              </a:solidFill>
            </a:endParaRPr>
          </a:p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게임 </a:t>
            </a: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</a:rPr>
              <a:t>로직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 연산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최소화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rgbClr val="E7535F"/>
                </a:solidFill>
              </a:rPr>
              <a:t>AI </a:t>
            </a:r>
            <a:r>
              <a:rPr lang="ko-KR" altLang="en-US" sz="1400" dirty="0">
                <a:solidFill>
                  <a:srgbClr val="E7535F"/>
                </a:solidFill>
              </a:rPr>
              <a:t>구현</a:t>
            </a:r>
            <a:endParaRPr lang="en-US" altLang="ko-KR" sz="1400" dirty="0">
              <a:solidFill>
                <a:srgbClr val="E7535F"/>
              </a:solidFill>
            </a:endParaRPr>
          </a:p>
          <a:p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동물들의 먹이를 먹기 전과 먹은 후 행동패턴 설정 및 적용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rgbClr val="E7535F"/>
                </a:solidFill>
              </a:rPr>
              <a:t>모델링</a:t>
            </a:r>
            <a:endParaRPr lang="en-US" altLang="ko-KR" sz="1400" dirty="0">
              <a:solidFill>
                <a:srgbClr val="E7535F"/>
              </a:solidFill>
            </a:endParaRPr>
          </a:p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3DMAX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를 통한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</a:rPr>
              <a:t>제작 및 수집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rgbClr val="E7535F"/>
                </a:solidFill>
              </a:rPr>
              <a:t>사운드</a:t>
            </a:r>
            <a:endParaRPr lang="en-US" altLang="ko-KR" sz="1400" dirty="0" smtClean="0">
              <a:solidFill>
                <a:srgbClr val="E7535F"/>
              </a:solidFill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8300" y="108148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STEP4.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기술적요소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3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3244622" y="1893356"/>
            <a:ext cx="3416397" cy="3423712"/>
            <a:chOff x="3068769" y="1793345"/>
            <a:chExt cx="3768065" cy="3776133"/>
          </a:xfrm>
        </p:grpSpPr>
        <p:grpSp>
          <p:nvGrpSpPr>
            <p:cNvPr id="13" name="그룹 12"/>
            <p:cNvGrpSpPr/>
            <p:nvPr/>
          </p:nvGrpSpPr>
          <p:grpSpPr>
            <a:xfrm rot="5400000">
              <a:off x="3064934" y="1797578"/>
              <a:ext cx="3776133" cy="3767667"/>
              <a:chOff x="934956" y="1827212"/>
              <a:chExt cx="3776133" cy="3767667"/>
            </a:xfrm>
          </p:grpSpPr>
          <p:sp>
            <p:nvSpPr>
              <p:cNvPr id="2" name="눈물 방울 1"/>
              <p:cNvSpPr/>
              <p:nvPr/>
            </p:nvSpPr>
            <p:spPr>
              <a:xfrm>
                <a:off x="934956" y="3740679"/>
                <a:ext cx="1854200" cy="1854200"/>
              </a:xfrm>
              <a:prstGeom prst="teardrop">
                <a:avLst/>
              </a:prstGeom>
              <a:solidFill>
                <a:srgbClr val="E753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눈물 방울 7"/>
              <p:cNvSpPr/>
              <p:nvPr/>
            </p:nvSpPr>
            <p:spPr>
              <a:xfrm rot="5400000">
                <a:off x="934956" y="1827212"/>
                <a:ext cx="1854200" cy="1854200"/>
              </a:xfrm>
              <a:prstGeom prst="teardrop">
                <a:avLst/>
              </a:prstGeom>
              <a:solidFill>
                <a:srgbClr val="4E56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눈물 방울 8"/>
              <p:cNvSpPr/>
              <p:nvPr/>
            </p:nvSpPr>
            <p:spPr>
              <a:xfrm rot="10800000">
                <a:off x="2856889" y="1827212"/>
                <a:ext cx="1854200" cy="1854200"/>
              </a:xfrm>
              <a:prstGeom prst="teardrop">
                <a:avLst/>
              </a:prstGeom>
              <a:solidFill>
                <a:srgbClr val="E753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눈물 방울 9"/>
              <p:cNvSpPr/>
              <p:nvPr/>
            </p:nvSpPr>
            <p:spPr>
              <a:xfrm rot="16200000">
                <a:off x="2856889" y="3740679"/>
                <a:ext cx="1854200" cy="1854200"/>
              </a:xfrm>
              <a:prstGeom prst="teardrop">
                <a:avLst/>
              </a:prstGeom>
              <a:solidFill>
                <a:srgbClr val="4E56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3316293" y="2412667"/>
              <a:ext cx="1359954" cy="5091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이진우</a:t>
              </a:r>
              <a:endPara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 프로그래밍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47223" y="2412667"/>
              <a:ext cx="925022" cy="5091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정상현</a:t>
              </a:r>
              <a:endPara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게임기획 </a:t>
              </a:r>
              <a:r>
                <a:rPr lang="ko-KR" altLang="en-US" sz="12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068769" y="4330368"/>
              <a:ext cx="1854995" cy="5091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임치연</a:t>
              </a:r>
              <a:endPara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클라이언트 프로그래밍 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486122" y="4330368"/>
              <a:ext cx="847231" cy="3055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공동작업</a:t>
              </a:r>
              <a:endPara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673668" y="1816459"/>
            <a:ext cx="1197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PROCESS1</a:t>
            </a:r>
            <a:endParaRPr lang="ko-KR" altLang="en-US" sz="1600" b="1" dirty="0">
              <a:solidFill>
                <a:srgbClr val="E7535F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0684" y="2193197"/>
            <a:ext cx="321434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IOCP </a:t>
            </a:r>
            <a:r>
              <a:rPr lang="ko-KR" altLang="en-US" sz="1100" dirty="0">
                <a:solidFill>
                  <a:schemeClr val="bg1"/>
                </a:solidFill>
              </a:rPr>
              <a:t>소켓 모델을 사용해서 서버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클라이언트 구축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- </a:t>
            </a:r>
            <a:r>
              <a:rPr lang="ko-KR" altLang="en-US" sz="1100" dirty="0" err="1">
                <a:solidFill>
                  <a:schemeClr val="bg1"/>
                </a:solidFill>
              </a:rPr>
              <a:t>스레드의</a:t>
            </a:r>
            <a:r>
              <a:rPr lang="ko-KR" altLang="en-US" sz="1100" dirty="0">
                <a:solidFill>
                  <a:schemeClr val="bg1"/>
                </a:solidFill>
              </a:rPr>
              <a:t> 효율적인 사용으로 많은 </a:t>
            </a:r>
            <a:r>
              <a:rPr lang="ko-KR" altLang="en-US" sz="1100" dirty="0" err="1">
                <a:solidFill>
                  <a:schemeClr val="bg1"/>
                </a:solidFill>
              </a:rPr>
              <a:t>접속자</a:t>
            </a:r>
            <a:r>
              <a:rPr lang="ko-KR" altLang="en-US" sz="1100" dirty="0">
                <a:solidFill>
                  <a:schemeClr val="bg1"/>
                </a:solidFill>
              </a:rPr>
              <a:t> 수용</a:t>
            </a:r>
          </a:p>
          <a:p>
            <a:endParaRPr lang="ko-KR" altLang="en-US" sz="1100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서버 클라이언트 동기화 최적화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- </a:t>
            </a:r>
            <a:r>
              <a:rPr lang="ko-KR" altLang="en-US" sz="1100" dirty="0">
                <a:solidFill>
                  <a:schemeClr val="bg1"/>
                </a:solidFill>
              </a:rPr>
              <a:t>충돌 처리연산 최적화</a:t>
            </a:r>
          </a:p>
          <a:p>
            <a:endParaRPr lang="ko-KR" altLang="en-US" sz="1100" dirty="0"/>
          </a:p>
        </p:txBody>
      </p:sp>
      <p:sp>
        <p:nvSpPr>
          <p:cNvPr id="22" name="자유형 21"/>
          <p:cNvSpPr/>
          <p:nvPr/>
        </p:nvSpPr>
        <p:spPr>
          <a:xfrm>
            <a:off x="1938866" y="1985736"/>
            <a:ext cx="1439334" cy="347133"/>
          </a:xfrm>
          <a:custGeom>
            <a:avLst/>
            <a:gdLst>
              <a:gd name="connsiteX0" fmla="*/ 1439334 w 1439334"/>
              <a:gd name="connsiteY0" fmla="*/ 347133 h 347133"/>
              <a:gd name="connsiteX1" fmla="*/ 1092201 w 1439334"/>
              <a:gd name="connsiteY1" fmla="*/ 0 h 347133"/>
              <a:gd name="connsiteX2" fmla="*/ 0 w 1439334"/>
              <a:gd name="connsiteY2" fmla="*/ 0 h 34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334" h="347133">
                <a:moveTo>
                  <a:pt x="1439334" y="347133"/>
                </a:moveTo>
                <a:lnTo>
                  <a:pt x="109220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E7535F"/>
            </a:solidFill>
            <a:prstDash val="sysDot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 flipH="1">
            <a:off x="6573071" y="1985736"/>
            <a:ext cx="1439334" cy="347133"/>
          </a:xfrm>
          <a:custGeom>
            <a:avLst/>
            <a:gdLst>
              <a:gd name="connsiteX0" fmla="*/ 1439334 w 1439334"/>
              <a:gd name="connsiteY0" fmla="*/ 347133 h 347133"/>
              <a:gd name="connsiteX1" fmla="*/ 1092201 w 1439334"/>
              <a:gd name="connsiteY1" fmla="*/ 0 h 347133"/>
              <a:gd name="connsiteX2" fmla="*/ 0 w 1439334"/>
              <a:gd name="connsiteY2" fmla="*/ 0 h 34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334" h="347133">
                <a:moveTo>
                  <a:pt x="1439334" y="347133"/>
                </a:moveTo>
                <a:lnTo>
                  <a:pt x="109220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E7535F"/>
            </a:solidFill>
            <a:prstDash val="sysDot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flipV="1">
            <a:off x="1938866" y="4932151"/>
            <a:ext cx="1439334" cy="347133"/>
          </a:xfrm>
          <a:custGeom>
            <a:avLst/>
            <a:gdLst>
              <a:gd name="connsiteX0" fmla="*/ 1439334 w 1439334"/>
              <a:gd name="connsiteY0" fmla="*/ 347133 h 347133"/>
              <a:gd name="connsiteX1" fmla="*/ 1092201 w 1439334"/>
              <a:gd name="connsiteY1" fmla="*/ 0 h 347133"/>
              <a:gd name="connsiteX2" fmla="*/ 0 w 1439334"/>
              <a:gd name="connsiteY2" fmla="*/ 0 h 34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334" h="347133">
                <a:moveTo>
                  <a:pt x="1439334" y="347133"/>
                </a:moveTo>
                <a:lnTo>
                  <a:pt x="109220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E7535F"/>
            </a:solidFill>
            <a:prstDash val="sysDot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 flipH="1" flipV="1">
            <a:off x="6539893" y="4932151"/>
            <a:ext cx="1439334" cy="347133"/>
          </a:xfrm>
          <a:custGeom>
            <a:avLst/>
            <a:gdLst>
              <a:gd name="connsiteX0" fmla="*/ 1439334 w 1439334"/>
              <a:gd name="connsiteY0" fmla="*/ 347133 h 347133"/>
              <a:gd name="connsiteX1" fmla="*/ 1092201 w 1439334"/>
              <a:gd name="connsiteY1" fmla="*/ 0 h 347133"/>
              <a:gd name="connsiteX2" fmla="*/ 0 w 1439334"/>
              <a:gd name="connsiteY2" fmla="*/ 0 h 34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334" h="347133">
                <a:moveTo>
                  <a:pt x="1439334" y="347133"/>
                </a:moveTo>
                <a:lnTo>
                  <a:pt x="109220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E7535F"/>
            </a:solidFill>
            <a:prstDash val="sysDot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73668" y="5110007"/>
            <a:ext cx="1197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PROCESS3</a:t>
            </a:r>
            <a:endParaRPr lang="ko-KR" altLang="en-US" sz="1600" b="1" dirty="0">
              <a:solidFill>
                <a:srgbClr val="E7535F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1443" y="3524187"/>
            <a:ext cx="2566728" cy="1615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Unity</a:t>
            </a:r>
            <a:r>
              <a:rPr lang="ko-KR" altLang="en-US" sz="1100" dirty="0">
                <a:solidFill>
                  <a:schemeClr val="bg1"/>
                </a:solidFill>
              </a:rPr>
              <a:t>엔진 자체 지원기능 숙달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 err="1" smtClean="0">
                <a:solidFill>
                  <a:schemeClr val="bg1"/>
                </a:solidFill>
              </a:rPr>
              <a:t>렌더링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 err="1">
                <a:solidFill>
                  <a:schemeClr val="bg1"/>
                </a:solidFill>
              </a:rPr>
              <a:t>라이팅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지형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물리엔진 등</a:t>
            </a:r>
            <a:endParaRPr lang="en-US" altLang="ko-KR" sz="105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ko-KR" altLang="en-US" sz="1100" dirty="0" err="1">
                <a:solidFill>
                  <a:schemeClr val="bg1"/>
                </a:solidFill>
              </a:rPr>
              <a:t>비전투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&amp; </a:t>
            </a:r>
            <a:r>
              <a:rPr lang="ko-KR" altLang="en-US" sz="1100" dirty="0">
                <a:solidFill>
                  <a:schemeClr val="bg1"/>
                </a:solidFill>
              </a:rPr>
              <a:t>전투시 </a:t>
            </a:r>
            <a:endParaRPr lang="en-US" altLang="ko-KR" sz="11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altLang="ko-KR" sz="1100" dirty="0" smtClean="0">
                <a:solidFill>
                  <a:schemeClr val="bg1"/>
                </a:solidFill>
              </a:rPr>
              <a:t>- </a:t>
            </a:r>
            <a:r>
              <a:rPr lang="ko-KR" altLang="en-US" sz="1100" dirty="0" smtClean="0">
                <a:solidFill>
                  <a:schemeClr val="bg1"/>
                </a:solidFill>
              </a:rPr>
              <a:t>소리와 </a:t>
            </a:r>
            <a:r>
              <a:rPr lang="ko-KR" altLang="en-US" sz="1100" dirty="0">
                <a:solidFill>
                  <a:schemeClr val="bg1"/>
                </a:solidFill>
              </a:rPr>
              <a:t>체력감소에 따른 적의 반응</a:t>
            </a:r>
            <a:r>
              <a:rPr lang="en-US" altLang="ko-KR" sz="1100" dirty="0">
                <a:solidFill>
                  <a:schemeClr val="bg1"/>
                </a:solidFill>
              </a:rPr>
              <a:t>(AI)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충돌 체크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 smtClean="0">
                <a:solidFill>
                  <a:schemeClr val="bg1"/>
                </a:solidFill>
              </a:rPr>
              <a:t>- </a:t>
            </a:r>
            <a:r>
              <a:rPr lang="ko-KR" altLang="en-US" sz="1100" dirty="0" smtClean="0">
                <a:solidFill>
                  <a:schemeClr val="bg1"/>
                </a:solidFill>
              </a:rPr>
              <a:t>거리</a:t>
            </a:r>
            <a:r>
              <a:rPr lang="en-US" altLang="ko-KR" sz="1100" dirty="0">
                <a:solidFill>
                  <a:schemeClr val="bg1"/>
                </a:solidFill>
              </a:rPr>
              <a:t>,</a:t>
            </a:r>
            <a:r>
              <a:rPr lang="ko-KR" altLang="en-US" sz="1100" dirty="0">
                <a:solidFill>
                  <a:schemeClr val="bg1"/>
                </a:solidFill>
              </a:rPr>
              <a:t>시간</a:t>
            </a:r>
            <a:r>
              <a:rPr lang="en-US" altLang="ko-KR" sz="1100" dirty="0">
                <a:solidFill>
                  <a:schemeClr val="bg1"/>
                </a:solidFill>
              </a:rPr>
              <a:t>,</a:t>
            </a:r>
            <a:r>
              <a:rPr lang="ko-KR" altLang="en-US" sz="1100" dirty="0">
                <a:solidFill>
                  <a:schemeClr val="bg1"/>
                </a:solidFill>
              </a:rPr>
              <a:t>각도 검사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100" dirty="0"/>
          </a:p>
        </p:txBody>
      </p:sp>
      <p:sp>
        <p:nvSpPr>
          <p:cNvPr id="31" name="직사각형 30"/>
          <p:cNvSpPr/>
          <p:nvPr/>
        </p:nvSpPr>
        <p:spPr>
          <a:xfrm>
            <a:off x="8102348" y="1816459"/>
            <a:ext cx="1197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PROCESS2</a:t>
            </a:r>
            <a:endParaRPr lang="ko-KR" altLang="en-US" sz="1600" b="1" dirty="0">
              <a:solidFill>
                <a:srgbClr val="E7535F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797709" y="2193197"/>
            <a:ext cx="297245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게임 요소 설정 및 기획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– </a:t>
            </a:r>
            <a:r>
              <a:rPr lang="ko-KR" altLang="en-US" sz="1100" dirty="0">
                <a:solidFill>
                  <a:schemeClr val="bg1"/>
                </a:solidFill>
              </a:rPr>
              <a:t>게임디자인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게임시스템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게임 </a:t>
            </a:r>
            <a:r>
              <a:rPr lang="ko-KR" altLang="en-US" sz="1100" dirty="0" err="1">
                <a:solidFill>
                  <a:schemeClr val="bg1"/>
                </a:solidFill>
              </a:rPr>
              <a:t>내적요소</a:t>
            </a:r>
            <a:r>
              <a:rPr lang="ko-KR" altLang="en-US" sz="1100" dirty="0">
                <a:solidFill>
                  <a:schemeClr val="bg1"/>
                </a:solidFill>
              </a:rPr>
              <a:t> 설정 및 기획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>
                <a:solidFill>
                  <a:schemeClr val="bg1"/>
                </a:solidFill>
              </a:rPr>
              <a:t>-</a:t>
            </a:r>
            <a:r>
              <a:rPr lang="ko-KR" altLang="en-US" sz="1050" dirty="0">
                <a:solidFill>
                  <a:schemeClr val="bg1"/>
                </a:solidFill>
              </a:rPr>
              <a:t>게임 내용 세부 설정 </a:t>
            </a:r>
            <a:r>
              <a:rPr lang="en-US" altLang="ko-KR" sz="1050" dirty="0">
                <a:solidFill>
                  <a:schemeClr val="bg1"/>
                </a:solidFill>
              </a:rPr>
              <a:t>/ </a:t>
            </a:r>
            <a:r>
              <a:rPr lang="ko-KR" altLang="en-US" sz="1050" dirty="0">
                <a:solidFill>
                  <a:schemeClr val="bg1"/>
                </a:solidFill>
              </a:rPr>
              <a:t>레벨 </a:t>
            </a:r>
            <a:r>
              <a:rPr lang="en-US" altLang="ko-KR" sz="1050" dirty="0">
                <a:solidFill>
                  <a:schemeClr val="bg1"/>
                </a:solidFill>
              </a:rPr>
              <a:t>/</a:t>
            </a:r>
            <a:r>
              <a:rPr lang="ko-KR" altLang="en-US" sz="1050" dirty="0" err="1">
                <a:solidFill>
                  <a:schemeClr val="bg1"/>
                </a:solidFill>
              </a:rPr>
              <a:t>밸런싱및</a:t>
            </a:r>
            <a:r>
              <a:rPr lang="ko-KR" altLang="en-US" sz="1050" dirty="0">
                <a:solidFill>
                  <a:schemeClr val="bg1"/>
                </a:solidFill>
              </a:rPr>
              <a:t> 흥미요소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r"/>
            <a:endParaRPr lang="ko-KR" altLang="en-US" sz="1100" dirty="0"/>
          </a:p>
        </p:txBody>
      </p:sp>
      <p:sp>
        <p:nvSpPr>
          <p:cNvPr id="33" name="직사각형 32"/>
          <p:cNvSpPr/>
          <p:nvPr/>
        </p:nvSpPr>
        <p:spPr>
          <a:xfrm>
            <a:off x="8102348" y="5110007"/>
            <a:ext cx="1197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PROCESS4</a:t>
            </a:r>
            <a:endParaRPr lang="ko-KR" altLang="en-US" sz="1600" b="1" dirty="0">
              <a:solidFill>
                <a:srgbClr val="E7535F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42390" y="4485584"/>
            <a:ext cx="206659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1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</a:t>
            </a:r>
            <a:r>
              <a:rPr lang="ko-KR" altLang="en-US" sz="11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콘텐츠</a:t>
            </a:r>
            <a:r>
              <a:rPr lang="ko-KR" altLang="en-US" sz="11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제작 및 밸런스 조정</a:t>
            </a:r>
            <a:endParaRPr lang="en-US" altLang="ko-KR" sz="11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1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수집 </a:t>
            </a:r>
            <a:endParaRPr lang="en-US" altLang="ko-KR" sz="11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21443" y="1085636"/>
            <a:ext cx="20313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STEP5.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중점연구분석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10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68300" y="0"/>
            <a:ext cx="0" cy="500896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8300" y="234196"/>
            <a:ext cx="13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65" r="4865"/>
          <a:stretch/>
        </p:blipFill>
        <p:spPr>
          <a:xfrm>
            <a:off x="1" y="2977857"/>
            <a:ext cx="9906000" cy="902286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634578" y="2410883"/>
            <a:ext cx="8636844" cy="1839384"/>
            <a:chOff x="838200" y="2465468"/>
            <a:chExt cx="8124235" cy="1730214"/>
          </a:xfrm>
        </p:grpSpPr>
        <p:sp>
          <p:nvSpPr>
            <p:cNvPr id="2" name="타원 1"/>
            <p:cNvSpPr/>
            <p:nvPr/>
          </p:nvSpPr>
          <p:spPr>
            <a:xfrm>
              <a:off x="838200" y="2465468"/>
              <a:ext cx="1730213" cy="1730214"/>
            </a:xfrm>
            <a:prstGeom prst="ellips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2436705" y="2465468"/>
              <a:ext cx="1730213" cy="1730214"/>
            </a:xfrm>
            <a:prstGeom prst="ellips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035210" y="2465468"/>
              <a:ext cx="1730213" cy="1730214"/>
            </a:xfrm>
            <a:prstGeom prst="ellips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5633715" y="2465468"/>
              <a:ext cx="1730213" cy="1730214"/>
            </a:xfrm>
            <a:prstGeom prst="ellips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7232222" y="2465468"/>
              <a:ext cx="1730213" cy="1730214"/>
            </a:xfrm>
            <a:prstGeom prst="ellips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/>
            <p:cNvSpPr/>
            <p:nvPr/>
          </p:nvSpPr>
          <p:spPr>
            <a:xfrm rot="5400000">
              <a:off x="2460702" y="3289718"/>
              <a:ext cx="149452" cy="81714"/>
            </a:xfrm>
            <a:prstGeom prst="triangl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/>
            <p:cNvSpPr/>
            <p:nvPr/>
          </p:nvSpPr>
          <p:spPr>
            <a:xfrm rot="5400000">
              <a:off x="4056583" y="3289718"/>
              <a:ext cx="149452" cy="81714"/>
            </a:xfrm>
            <a:prstGeom prst="triangl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5652464" y="3289718"/>
              <a:ext cx="149452" cy="81714"/>
            </a:xfrm>
            <a:prstGeom prst="triangl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/>
            <p:cNvSpPr/>
            <p:nvPr/>
          </p:nvSpPr>
          <p:spPr>
            <a:xfrm rot="5400000">
              <a:off x="7248345" y="3289718"/>
              <a:ext cx="149452" cy="81714"/>
            </a:xfrm>
            <a:prstGeom prst="triangl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1108762" y="2610808"/>
              <a:ext cx="1189088" cy="1240805"/>
              <a:chOff x="1108762" y="2610808"/>
              <a:chExt cx="1189088" cy="1240805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1416210" y="2610808"/>
                <a:ext cx="57419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Part1.</a:t>
                </a:r>
                <a:endParaRPr lang="ko-KR" altLang="en-US" sz="1100" u="sng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351066" y="3017758"/>
                <a:ext cx="704473" cy="260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연구목적</a:t>
                </a:r>
                <a:endParaRPr lang="en-US" altLang="ko-KR" sz="1200" b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112831" y="3533153"/>
                <a:ext cx="1180958" cy="318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800" smtClean="0">
                    <a:solidFill>
                      <a:schemeClr val="bg1"/>
                    </a:solidFill>
                  </a:rPr>
                  <a:t>게임개발 동기</a:t>
                </a:r>
                <a:endParaRPr lang="en-US" altLang="ko-KR" sz="80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800" smtClean="0">
                    <a:solidFill>
                      <a:schemeClr val="bg1"/>
                    </a:solidFill>
                  </a:rPr>
                  <a:t>우리가 얻을수있는 가치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2" name="직선 연결선 31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/>
            <p:cNvGrpSpPr/>
            <p:nvPr/>
          </p:nvGrpSpPr>
          <p:grpSpPr>
            <a:xfrm>
              <a:off x="2677403" y="2610808"/>
              <a:ext cx="1248813" cy="1240805"/>
              <a:chOff x="1078898" y="2610808"/>
              <a:chExt cx="1248813" cy="1240805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1416208" y="2610808"/>
                <a:ext cx="5741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Part2.</a:t>
                </a:r>
                <a:endParaRPr lang="ko-KR" altLang="en-US" sz="1100" u="sng" dirty="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78898" y="3017758"/>
                <a:ext cx="1248813" cy="260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게임 소개 및 특징</a:t>
                </a:r>
                <a:endParaRPr lang="ko-KR" altLang="en-US" sz="1200" b="1" dirty="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1161080" y="3533153"/>
                <a:ext cx="1084455" cy="318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800" smtClean="0">
                    <a:solidFill>
                      <a:schemeClr val="bg1"/>
                    </a:solidFill>
                  </a:rPr>
                  <a:t>게임의 간략한 소개와</a:t>
                </a:r>
                <a:endParaRPr lang="en-US" altLang="ko-KR" sz="80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800">
                    <a:solidFill>
                      <a:schemeClr val="bg1"/>
                    </a:solidFill>
                  </a:rPr>
                  <a:t>본</a:t>
                </a:r>
                <a:r>
                  <a:rPr lang="ko-KR" altLang="en-US" sz="800" smtClean="0">
                    <a:solidFill>
                      <a:schemeClr val="bg1"/>
                    </a:solidFill>
                  </a:rPr>
                  <a:t>게임만의 특징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1" name="직선 연결선 40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그룹 41"/>
            <p:cNvGrpSpPr/>
            <p:nvPr/>
          </p:nvGrpSpPr>
          <p:grpSpPr>
            <a:xfrm>
              <a:off x="4305773" y="2610808"/>
              <a:ext cx="1189088" cy="1240805"/>
              <a:chOff x="1108762" y="2610808"/>
              <a:chExt cx="1189088" cy="1240805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1416208" y="2610808"/>
                <a:ext cx="5741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Part3.</a:t>
                </a:r>
                <a:endParaRPr lang="ko-KR" altLang="en-US" sz="1100" u="sng" dirty="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182939" y="3017758"/>
                <a:ext cx="1040727" cy="260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게임방법 소개</a:t>
                </a:r>
                <a:r>
                  <a:rPr lang="en-US" altLang="ko-KR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200" b="1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1112836" y="3533153"/>
                <a:ext cx="1180958" cy="318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800" smtClean="0">
                    <a:solidFill>
                      <a:schemeClr val="bg1"/>
                    </a:solidFill>
                  </a:rPr>
                  <a:t>게임의 대략적인 소개와</a:t>
                </a:r>
                <a:endParaRPr lang="en-US" altLang="ko-KR" sz="80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800" smtClean="0">
                    <a:solidFill>
                      <a:schemeClr val="bg1"/>
                    </a:solidFill>
                  </a:rPr>
                  <a:t>구성 리소스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/>
            <p:cNvGrpSpPr/>
            <p:nvPr/>
          </p:nvGrpSpPr>
          <p:grpSpPr>
            <a:xfrm>
              <a:off x="5752280" y="2610808"/>
              <a:ext cx="1493086" cy="1240805"/>
              <a:chOff x="956763" y="2610808"/>
              <a:chExt cx="1493086" cy="1240805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1416208" y="2610808"/>
                <a:ext cx="5741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Part4.</a:t>
                </a:r>
                <a:endParaRPr lang="ko-KR" altLang="en-US" sz="1100" u="sng" dirty="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71635" y="3017758"/>
                <a:ext cx="1063345" cy="4342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 환경</a:t>
                </a:r>
                <a:endParaRPr lang="en-US" altLang="ko-KR" sz="1200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&amp; </a:t>
                </a:r>
                <a:r>
                  <a:rPr lang="ko-KR" altLang="en-US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기술적 요소</a:t>
                </a:r>
                <a:endParaRPr lang="ko-KR" altLang="en-US" sz="1200" b="1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956763" y="3533153"/>
                <a:ext cx="1493086" cy="318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80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 환경과 </a:t>
                </a:r>
                <a:endParaRPr lang="en-US" altLang="ko-KR" sz="8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80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이게임안에 들어가는 기술적</a:t>
                </a:r>
                <a:r>
                  <a:rPr lang="ko-KR" altLang="en-US" sz="80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800" smtClean="0">
                    <a:solidFill>
                      <a:schemeClr val="bg1"/>
                    </a:solidFill>
                  </a:rPr>
                  <a:t>요소</a:t>
                </a:r>
                <a:endParaRPr lang="en-US" altLang="ko-KR" sz="8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7502784" y="2610808"/>
              <a:ext cx="1189088" cy="1240805"/>
              <a:chOff x="1108762" y="2610808"/>
              <a:chExt cx="1189088" cy="1240805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1416208" y="2610808"/>
                <a:ext cx="5741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Part5.</a:t>
                </a:r>
                <a:endParaRPr lang="ko-KR" altLang="en-US" sz="1100" u="sng" dirty="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78714" y="2880946"/>
                <a:ext cx="1054298" cy="607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중점 연구 분석</a:t>
                </a:r>
                <a:endParaRPr lang="en-US" altLang="ko-KR" sz="1200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 정</a:t>
                </a:r>
                <a:endParaRPr lang="ko-KR" altLang="en-US" sz="1200" b="1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216118" y="3533153"/>
                <a:ext cx="974381" cy="318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80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중점 연구 분석과</a:t>
                </a:r>
                <a:endParaRPr lang="en-US" altLang="ko-KR" sz="8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80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구성원별 역할 분담</a:t>
                </a:r>
                <a:r>
                  <a:rPr lang="en-US" altLang="ko-KR" sz="80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800" dirty="0"/>
              </a:p>
            </p:txBody>
          </p:sp>
          <p:cxnSp>
            <p:nvCxnSpPr>
              <p:cNvPr id="56" name="직선 연결선 55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5329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05" y="1907822"/>
            <a:ext cx="8450876" cy="399767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1443" y="1085636"/>
            <a:ext cx="20313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STEP5.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중점연구분석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51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92201" y="660284"/>
            <a:ext cx="7594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3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3600" b="1" dirty="0"/>
          </a:p>
        </p:txBody>
      </p:sp>
      <p:sp>
        <p:nvSpPr>
          <p:cNvPr id="10" name="직사각형 9"/>
          <p:cNvSpPr/>
          <p:nvPr/>
        </p:nvSpPr>
        <p:spPr>
          <a:xfrm>
            <a:off x="1210734" y="4604950"/>
            <a:ext cx="76030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7200" smtClean="0">
                <a:solidFill>
                  <a:srgbClr val="7198C0"/>
                </a:solidFill>
              </a:rPr>
              <a:t>Q &amp; A</a:t>
            </a:r>
            <a:endParaRPr lang="ko-KR" altLang="en-US" sz="7200" dirty="0">
              <a:solidFill>
                <a:srgbClr val="7198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2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5677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39233" y="1722254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STEP1.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연구목적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39233" y="2430140"/>
            <a:ext cx="3801533" cy="993183"/>
            <a:chOff x="5698896" y="2066074"/>
            <a:chExt cx="3801533" cy="993183"/>
          </a:xfrm>
        </p:grpSpPr>
        <p:sp>
          <p:nvSpPr>
            <p:cNvPr id="13" name="직사각형 12"/>
            <p:cNvSpPr/>
            <p:nvPr/>
          </p:nvSpPr>
          <p:spPr>
            <a:xfrm>
              <a:off x="5698896" y="2066074"/>
              <a:ext cx="32926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535F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2DDC0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FEATURE1 l NEW</a:t>
              </a:r>
              <a:endParaRPr lang="ko-KR" altLang="en-US" sz="1100" b="1" dirty="0">
                <a:solidFill>
                  <a:srgbClr val="E7535F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36996" y="2351371"/>
              <a:ext cx="376343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/>
                  </a:solidFill>
                </a:rPr>
                <a:t>헌팅시뮬레이션 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+ FPS</a:t>
              </a:r>
              <a:r>
                <a:rPr lang="ko-KR" altLang="en-US" sz="1000" dirty="0">
                  <a:solidFill>
                    <a:schemeClr val="bg1"/>
                  </a:solidFill>
                </a:rPr>
                <a:t>요소가 가미된</a:t>
              </a:r>
              <a:r>
                <a:rPr lang="en-US" altLang="ko-KR" sz="1000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</a:rPr>
                <a:t>게임 </a:t>
              </a:r>
              <a:r>
                <a:rPr lang="ko-KR" altLang="en-US" sz="1000" dirty="0" smtClean="0">
                  <a:solidFill>
                    <a:schemeClr val="bg1"/>
                  </a:solidFill>
                </a:rPr>
                <a:t>개발</a:t>
              </a:r>
              <a:endParaRPr lang="en-US" altLang="ko-KR" sz="1000" dirty="0" smtClean="0">
                <a:solidFill>
                  <a:schemeClr val="bg1"/>
                </a:solidFill>
              </a:endParaRPr>
            </a:p>
            <a:p>
              <a:endParaRPr lang="en-US" altLang="ko-KR" sz="1000" dirty="0" smtClean="0">
                <a:solidFill>
                  <a:schemeClr val="bg1"/>
                </a:solidFill>
              </a:endParaRPr>
            </a:p>
            <a:p>
              <a:r>
                <a:rPr lang="ko-KR" altLang="en-US" sz="1000" dirty="0" smtClean="0">
                  <a:solidFill>
                    <a:schemeClr val="bg1"/>
                  </a:solidFill>
                </a:rPr>
                <a:t>각 역할별 업무분담으로 팀 프로젝트 개발 경험</a:t>
              </a:r>
              <a:endParaRPr lang="en-US" altLang="ko-KR" sz="1000" dirty="0">
                <a:solidFill>
                  <a:schemeClr val="bg1"/>
                </a:solidFill>
              </a:endParaRPr>
            </a:p>
            <a:p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39233" y="3609265"/>
            <a:ext cx="3801533" cy="839295"/>
            <a:chOff x="5698896" y="3245199"/>
            <a:chExt cx="3801533" cy="839295"/>
          </a:xfrm>
        </p:grpSpPr>
        <p:sp>
          <p:nvSpPr>
            <p:cNvPr id="16" name="직사각형 15"/>
            <p:cNvSpPr/>
            <p:nvPr/>
          </p:nvSpPr>
          <p:spPr>
            <a:xfrm>
              <a:off x="5698896" y="3245199"/>
              <a:ext cx="235936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535F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2DDC0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FEATURE2 l  collaboration </a:t>
              </a:r>
              <a:endParaRPr lang="ko-KR" altLang="en-US" sz="1100" b="1" dirty="0">
                <a:solidFill>
                  <a:srgbClr val="E7535F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736996" y="3530496"/>
              <a:ext cx="376343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교류로 인한 효율적인  커뮤니케이션 향상</a:t>
              </a:r>
              <a:endPara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다중작업 분배  </a:t>
              </a:r>
              <a:r>
                <a:rPr lang="en-US" altLang="ko-KR" sz="10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10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공동프로젝트</a:t>
              </a:r>
              <a:endPara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39233" y="4788391"/>
            <a:ext cx="3801533" cy="993183"/>
            <a:chOff x="5698896" y="4424325"/>
            <a:chExt cx="3801533" cy="993183"/>
          </a:xfrm>
        </p:grpSpPr>
        <p:sp>
          <p:nvSpPr>
            <p:cNvPr id="19" name="직사각형 18"/>
            <p:cNvSpPr/>
            <p:nvPr/>
          </p:nvSpPr>
          <p:spPr>
            <a:xfrm>
              <a:off x="5698896" y="4424325"/>
              <a:ext cx="19085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535F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2DDC0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FEATURE3 l upgrade</a:t>
              </a:r>
              <a:endParaRPr lang="ko-KR" altLang="en-US" sz="1100" b="1" dirty="0">
                <a:solidFill>
                  <a:srgbClr val="E7535F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736996" y="4709622"/>
              <a:ext cx="376343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게임엔진과 서버구현  게임기획의 경험과 숙달</a:t>
              </a:r>
              <a:endPara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00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구성원별</a:t>
              </a:r>
              <a:r>
                <a:rPr lang="ko-KR" altLang="en-US" sz="10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</a:t>
              </a:r>
              <a:r>
                <a:rPr lang="ko-KR" altLang="en-US" sz="10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작업에 전문성  부여</a:t>
              </a:r>
              <a:endPara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000" dirty="0" smtClean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4660901" y="1499233"/>
            <a:ext cx="0" cy="4364359"/>
          </a:xfrm>
          <a:prstGeom prst="line">
            <a:avLst/>
          </a:prstGeom>
          <a:ln w="3175">
            <a:solidFill>
              <a:srgbClr val="E7535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6539998" y="2179121"/>
            <a:ext cx="1413300" cy="14133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8126996" y="2179121"/>
            <a:ext cx="1413300" cy="14133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539998" y="3770403"/>
            <a:ext cx="1413300" cy="14133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126996" y="3770403"/>
            <a:ext cx="1413300" cy="14133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953000" y="2179121"/>
            <a:ext cx="1413300" cy="14133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953000" y="3770403"/>
            <a:ext cx="1413300" cy="14133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7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9175" y="99059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68300" y="1358188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게임소개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68300" y="2533434"/>
            <a:ext cx="2563522" cy="21544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명칭</a:t>
            </a: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       l</a:t>
            </a:r>
            <a:r>
              <a:rPr lang="ko-KR" altLang="en-US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 골든 비치</a:t>
            </a:r>
            <a:endParaRPr lang="en-US" altLang="ko-KR" sz="14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endParaRPr lang="en-US" altLang="ko-KR" sz="14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장르      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l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 헌팅시뮬레이션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+ </a:t>
            </a: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FPS</a:t>
            </a:r>
          </a:p>
          <a:p>
            <a:endParaRPr lang="en-US" altLang="ko-KR" sz="14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2DDC0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플랫폼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 l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  </a:t>
            </a: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PC</a:t>
            </a:r>
            <a:endParaRPr lang="en-US" altLang="ko-KR" sz="1400" b="1" dirty="0" smtClean="0">
              <a:solidFill>
                <a:srgbClr val="E7535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endParaRPr lang="en-US" altLang="ko-KR" sz="14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2DDC0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r>
              <a:rPr lang="ko-KR" altLang="en-US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시점 </a:t>
            </a: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      l </a:t>
            </a:r>
            <a:r>
              <a:rPr lang="ko-KR" altLang="en-US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1</a:t>
            </a:r>
            <a:r>
              <a:rPr lang="ko-KR" altLang="en-US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인칭 </a:t>
            </a:r>
            <a:r>
              <a:rPr lang="en-US" altLang="ko-KR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+ </a:t>
            </a: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3</a:t>
            </a:r>
            <a:r>
              <a:rPr lang="ko-KR" altLang="en-US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인칭</a:t>
            </a:r>
            <a:endParaRPr lang="en-US" altLang="ko-KR" sz="14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2DDC0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endParaRPr lang="en-US" altLang="ko-KR" sz="14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2DDC0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모드      </a:t>
            </a: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l</a:t>
            </a:r>
            <a:r>
              <a:rPr lang="ko-KR" altLang="en-US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  스토리모드 </a:t>
            </a:r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헌팅모드</a:t>
            </a:r>
            <a:endParaRPr lang="ko-KR" altLang="en-US" sz="1400" b="1" dirty="0">
              <a:solidFill>
                <a:srgbClr val="E7535F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endParaRPr lang="ko-KR" altLang="en-US" sz="800" b="1" dirty="0">
              <a:solidFill>
                <a:srgbClr val="E7535F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3" y="2099203"/>
            <a:ext cx="5063067" cy="31644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">
            <a:solidFill>
              <a:schemeClr val="bg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961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4" y="2377714"/>
            <a:ext cx="4724400" cy="26456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07645" y="1696742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헌팅맵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8300" y="1358188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게임소개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2395" y="2253996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E7535F"/>
                </a:solidFill>
              </a:rPr>
              <a:t>전체 </a:t>
            </a:r>
            <a:r>
              <a:rPr lang="ko-KR" altLang="en-US" dirty="0" err="1" smtClean="0">
                <a:solidFill>
                  <a:srgbClr val="E7535F"/>
                </a:solidFill>
              </a:rPr>
              <a:t>맵</a:t>
            </a:r>
            <a:r>
              <a:rPr lang="ko-KR" altLang="en-US" dirty="0" smtClean="0">
                <a:solidFill>
                  <a:srgbClr val="E7535F"/>
                </a:solidFill>
              </a:rPr>
              <a:t> 크기 </a:t>
            </a:r>
            <a:r>
              <a:rPr lang="en-US" altLang="ko-KR" dirty="0" smtClean="0">
                <a:solidFill>
                  <a:srgbClr val="E7535F"/>
                </a:solidFill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</a:rPr>
              <a:t>1000M </a:t>
            </a:r>
            <a:r>
              <a:rPr lang="en-US" altLang="ko-KR" dirty="0">
                <a:solidFill>
                  <a:schemeClr val="bg1"/>
                </a:solidFill>
              </a:rPr>
              <a:t>x </a:t>
            </a:r>
            <a:r>
              <a:rPr lang="en-US" altLang="ko-KR" dirty="0" smtClean="0">
                <a:solidFill>
                  <a:schemeClr val="bg1"/>
                </a:solidFill>
              </a:rPr>
              <a:t>1000</a:t>
            </a:r>
            <a:r>
              <a:rPr lang="en-US" altLang="ko-KR" dirty="0">
                <a:solidFill>
                  <a:schemeClr val="bg1"/>
                </a:solidFill>
              </a:rPr>
              <a:t>M</a:t>
            </a:r>
          </a:p>
          <a:p>
            <a:endParaRPr lang="en-US" altLang="ko-KR" dirty="0" smtClean="0">
              <a:solidFill>
                <a:srgbClr val="E7535F"/>
              </a:solidFill>
            </a:endParaRPr>
          </a:p>
          <a:p>
            <a:r>
              <a:rPr lang="ko-KR" altLang="en-US" dirty="0" smtClean="0">
                <a:solidFill>
                  <a:srgbClr val="E7535F"/>
                </a:solidFill>
              </a:rPr>
              <a:t>지역별 크기 </a:t>
            </a:r>
            <a:r>
              <a:rPr lang="en-US" altLang="ko-KR" dirty="0">
                <a:solidFill>
                  <a:srgbClr val="E7535F"/>
                </a:solidFill>
              </a:rPr>
              <a:t>:</a:t>
            </a:r>
            <a:r>
              <a:rPr lang="en-US" altLang="ko-KR" dirty="0">
                <a:solidFill>
                  <a:schemeClr val="bg1"/>
                </a:solidFill>
              </a:rPr>
              <a:t> 500M </a:t>
            </a:r>
            <a:r>
              <a:rPr lang="en-US" altLang="ko-KR" dirty="0" smtClean="0">
                <a:solidFill>
                  <a:schemeClr val="bg1"/>
                </a:solidFill>
              </a:rPr>
              <a:t>X 500M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rgbClr val="E7535F"/>
                </a:solidFill>
              </a:rPr>
              <a:t>지역별 동물 개체 수 </a:t>
            </a:r>
            <a:r>
              <a:rPr lang="en-US" altLang="ko-KR" dirty="0" smtClean="0">
                <a:solidFill>
                  <a:srgbClr val="E7535F"/>
                </a:solidFill>
              </a:rPr>
              <a:t>:</a:t>
            </a:r>
            <a:r>
              <a:rPr lang="en-US" altLang="ko-KR" dirty="0" smtClean="0">
                <a:solidFill>
                  <a:schemeClr val="bg1"/>
                </a:solidFill>
              </a:rPr>
              <a:t>  40</a:t>
            </a:r>
            <a:r>
              <a:rPr lang="ko-KR" altLang="en-US" dirty="0" smtClean="0">
                <a:solidFill>
                  <a:schemeClr val="bg1"/>
                </a:solidFill>
              </a:rPr>
              <a:t>마리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도넛 7"/>
          <p:cNvSpPr/>
          <p:nvPr/>
        </p:nvSpPr>
        <p:spPr>
          <a:xfrm>
            <a:off x="1371050" y="3810000"/>
            <a:ext cx="207678" cy="19050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2114550" y="3473375"/>
            <a:ext cx="207678" cy="19050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도넛 12"/>
          <p:cNvSpPr/>
          <p:nvPr/>
        </p:nvSpPr>
        <p:spPr>
          <a:xfrm>
            <a:off x="2982464" y="3148012"/>
            <a:ext cx="207678" cy="19050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도넛 13"/>
          <p:cNvSpPr/>
          <p:nvPr/>
        </p:nvSpPr>
        <p:spPr>
          <a:xfrm>
            <a:off x="3154647" y="3781425"/>
            <a:ext cx="207678" cy="19050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도넛 14"/>
          <p:cNvSpPr/>
          <p:nvPr/>
        </p:nvSpPr>
        <p:spPr>
          <a:xfrm>
            <a:off x="4669122" y="3238500"/>
            <a:ext cx="207678" cy="19050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도넛 15"/>
          <p:cNvSpPr/>
          <p:nvPr/>
        </p:nvSpPr>
        <p:spPr>
          <a:xfrm>
            <a:off x="4565283" y="4143375"/>
            <a:ext cx="207678" cy="19050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54403" y="4014291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스토리모드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807645" y="4577514"/>
            <a:ext cx="312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E7535F"/>
                </a:solidFill>
              </a:rPr>
              <a:t>전체 </a:t>
            </a:r>
            <a:r>
              <a:rPr lang="ko-KR" altLang="en-US" dirty="0" err="1" smtClean="0">
                <a:solidFill>
                  <a:srgbClr val="E7535F"/>
                </a:solidFill>
              </a:rPr>
              <a:t>맵</a:t>
            </a:r>
            <a:r>
              <a:rPr lang="ko-KR" altLang="en-US" dirty="0" smtClean="0">
                <a:solidFill>
                  <a:srgbClr val="E7535F"/>
                </a:solidFill>
              </a:rPr>
              <a:t> 크기 </a:t>
            </a:r>
            <a:r>
              <a:rPr lang="en-US" altLang="ko-KR" dirty="0" smtClean="0">
                <a:solidFill>
                  <a:srgbClr val="E7535F"/>
                </a:solidFill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</a:rPr>
              <a:t>500M </a:t>
            </a:r>
            <a:r>
              <a:rPr lang="en-US" altLang="ko-KR" dirty="0">
                <a:solidFill>
                  <a:schemeClr val="bg1"/>
                </a:solidFill>
              </a:rPr>
              <a:t>x </a:t>
            </a:r>
            <a:r>
              <a:rPr lang="en-US" altLang="ko-KR" dirty="0" smtClean="0">
                <a:solidFill>
                  <a:schemeClr val="bg1"/>
                </a:solidFill>
              </a:rPr>
              <a:t>500M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rgbClr val="E7535F"/>
                </a:solidFill>
              </a:rPr>
              <a:t>지역별 동물 개체 수 </a:t>
            </a:r>
            <a:r>
              <a:rPr lang="en-US" altLang="ko-KR" dirty="0" smtClean="0">
                <a:solidFill>
                  <a:srgbClr val="E7535F"/>
                </a:solidFill>
              </a:rPr>
              <a:t>:</a:t>
            </a:r>
            <a:r>
              <a:rPr lang="en-US" altLang="ko-KR" dirty="0" smtClean="0">
                <a:solidFill>
                  <a:schemeClr val="bg1"/>
                </a:solidFill>
              </a:rPr>
              <a:t>  40</a:t>
            </a:r>
            <a:r>
              <a:rPr lang="ko-KR" altLang="en-US" dirty="0" smtClean="0">
                <a:solidFill>
                  <a:schemeClr val="bg1"/>
                </a:solidFill>
              </a:rPr>
              <a:t>마리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rgbClr val="E7535F"/>
                </a:solidFill>
              </a:rPr>
              <a:t>헌팅 </a:t>
            </a:r>
            <a:r>
              <a:rPr lang="ko-KR" altLang="en-US" dirty="0" err="1" smtClean="0">
                <a:solidFill>
                  <a:srgbClr val="E7535F"/>
                </a:solidFill>
              </a:rPr>
              <a:t>맵의</a:t>
            </a:r>
            <a:r>
              <a:rPr lang="ko-KR" altLang="en-US" dirty="0" smtClean="0">
                <a:solidFill>
                  <a:srgbClr val="E7535F"/>
                </a:solidFill>
              </a:rPr>
              <a:t> 특정지역을 가져옴</a:t>
            </a:r>
            <a:endParaRPr lang="en-US" altLang="ko-KR" dirty="0">
              <a:solidFill>
                <a:srgbClr val="E753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40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7069666" y="4796471"/>
            <a:ext cx="364067" cy="364067"/>
          </a:xfrm>
          <a:prstGeom prst="roundRect">
            <a:avLst/>
          </a:prstGeom>
          <a:solidFill>
            <a:srgbClr val="5F7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7508172" y="4847699"/>
            <a:ext cx="8386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 smtClean="0">
                <a:solidFill>
                  <a:srgbClr val="7198C0"/>
                </a:solidFill>
              </a:rPr>
              <a:t>1Unit = 1M</a:t>
            </a:r>
            <a:endParaRPr lang="ko-KR" altLang="en-US" sz="1100" b="1" dirty="0">
              <a:solidFill>
                <a:srgbClr val="7198C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069666" y="2174699"/>
            <a:ext cx="13500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오브젝트 크기</a:t>
            </a:r>
            <a:endParaRPr lang="ko-KR" altLang="en-US" sz="1600" b="1" dirty="0">
              <a:solidFill>
                <a:srgbClr val="E7535F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069666" y="2505271"/>
            <a:ext cx="2554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 초식 동물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늑대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중형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중형동물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호랑이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사자 등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인간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중대형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중대형 동물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말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대형 </a:t>
            </a: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대형동물의 크기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곰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코끼리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차량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나무</a:t>
            </a:r>
            <a:endParaRPr lang="en-US" altLang="ko-KR" sz="12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차트 15"/>
          <p:cNvGraphicFramePr/>
          <p:nvPr>
            <p:extLst>
              <p:ext uri="{D42A27DB-BD31-4B8C-83A1-F6EECF244321}">
                <p14:modId xmlns:p14="http://schemas.microsoft.com/office/powerpoint/2010/main" val="1191673790"/>
              </p:ext>
            </p:extLst>
          </p:nvPr>
        </p:nvGraphicFramePr>
        <p:xfrm>
          <a:off x="919480" y="1950478"/>
          <a:ext cx="5490029" cy="3588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68300" y="1358188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게임소개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302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3340" y="3125892"/>
            <a:ext cx="9906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68300" y="3274324"/>
            <a:ext cx="1888680" cy="699452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35" y="1828837"/>
            <a:ext cx="1505165" cy="106314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">
            <a:solidFill>
              <a:schemeClr val="bg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498876" y="3347051"/>
            <a:ext cx="11689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늑대  개체수 많음</a:t>
            </a:r>
            <a:endParaRPr lang="en-US" altLang="ko-KR" sz="100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소형 체력 </a:t>
            </a:r>
            <a:r>
              <a:rPr lang="en-US" altLang="ko-KR" sz="1000" smtClean="0">
                <a:solidFill>
                  <a:schemeClr val="bg1"/>
                </a:solidFill>
              </a:rPr>
              <a:t>80</a:t>
            </a:r>
          </a:p>
          <a:p>
            <a:r>
              <a:rPr lang="ko-KR" altLang="en-US" sz="1000" smtClean="0">
                <a:solidFill>
                  <a:schemeClr val="bg1"/>
                </a:solidFill>
              </a:rPr>
              <a:t>이동속도 </a:t>
            </a:r>
            <a:r>
              <a:rPr lang="en-US" altLang="ko-KR" sz="1000">
                <a:solidFill>
                  <a:schemeClr val="bg1"/>
                </a:solidFill>
              </a:rPr>
              <a:t>6</a:t>
            </a:r>
            <a:r>
              <a:rPr lang="en-US" altLang="ko-KR" sz="1000" smtClean="0">
                <a:solidFill>
                  <a:schemeClr val="bg1"/>
                </a:solidFill>
              </a:rPr>
              <a:t>m/s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211046" y="3047362"/>
            <a:ext cx="194736" cy="194736"/>
          </a:xfrm>
          <a:prstGeom prst="ellipse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1000"/>
          </a:p>
        </p:txBody>
      </p:sp>
      <p:sp>
        <p:nvSpPr>
          <p:cNvPr id="27" name="직사각형 26"/>
          <p:cNvSpPr/>
          <p:nvPr/>
        </p:nvSpPr>
        <p:spPr>
          <a:xfrm>
            <a:off x="2789156" y="3274324"/>
            <a:ext cx="1888680" cy="699452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69" y="1828837"/>
            <a:ext cx="1575928" cy="1180425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2843332" y="3347051"/>
            <a:ext cx="108074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말 개체수 보통</a:t>
            </a:r>
            <a:endParaRPr lang="en-US" altLang="ko-KR" sz="1000" smtClean="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중대형 체력 </a:t>
            </a:r>
            <a:r>
              <a:rPr lang="en-US" altLang="ko-KR" sz="1000" smtClean="0">
                <a:solidFill>
                  <a:schemeClr val="bg1"/>
                </a:solidFill>
              </a:rPr>
              <a:t>150</a:t>
            </a:r>
          </a:p>
          <a:p>
            <a:r>
              <a:rPr lang="ko-KR" altLang="en-US" sz="1000" smtClean="0">
                <a:solidFill>
                  <a:schemeClr val="bg1"/>
                </a:solidFill>
              </a:rPr>
              <a:t>이동속도 </a:t>
            </a:r>
            <a:r>
              <a:rPr lang="en-US" altLang="ko-KR" sz="1000" smtClean="0">
                <a:solidFill>
                  <a:schemeClr val="bg1"/>
                </a:solidFill>
              </a:rPr>
              <a:t>8m/s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640420" y="3047362"/>
            <a:ext cx="194736" cy="194736"/>
          </a:xfrm>
          <a:prstGeom prst="ellipse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5223347" y="3274324"/>
            <a:ext cx="1888680" cy="699452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828206"/>
            <a:ext cx="1507870" cy="112172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37" name="직사각형 36"/>
          <p:cNvSpPr/>
          <p:nvPr/>
        </p:nvSpPr>
        <p:spPr>
          <a:xfrm>
            <a:off x="5265086" y="3347051"/>
            <a:ext cx="12682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호랑이 개체수 적음</a:t>
            </a:r>
            <a:endParaRPr lang="en-US" altLang="ko-KR" sz="1000" smtClean="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중형 체력 </a:t>
            </a:r>
            <a:r>
              <a:rPr lang="en-US" altLang="ko-KR" sz="1000" smtClean="0">
                <a:solidFill>
                  <a:schemeClr val="bg1"/>
                </a:solidFill>
              </a:rPr>
              <a:t>250</a:t>
            </a:r>
          </a:p>
          <a:p>
            <a:r>
              <a:rPr lang="ko-KR" altLang="en-US" sz="1000" smtClean="0">
                <a:solidFill>
                  <a:schemeClr val="bg1"/>
                </a:solidFill>
              </a:rPr>
              <a:t>이동속도 </a:t>
            </a:r>
            <a:r>
              <a:rPr lang="en-US" altLang="ko-KR" sz="1000" smtClean="0">
                <a:solidFill>
                  <a:schemeClr val="bg1"/>
                </a:solidFill>
              </a:rPr>
              <a:t>12m/s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069794" y="3047362"/>
            <a:ext cx="194736" cy="194736"/>
          </a:xfrm>
          <a:prstGeom prst="ellipse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1000" dirty="0"/>
          </a:p>
        </p:txBody>
      </p:sp>
      <p:sp>
        <p:nvSpPr>
          <p:cNvPr id="41" name="직사각형 40"/>
          <p:cNvSpPr/>
          <p:nvPr/>
        </p:nvSpPr>
        <p:spPr>
          <a:xfrm>
            <a:off x="7652197" y="3237018"/>
            <a:ext cx="1888680" cy="699452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51" y="1828149"/>
            <a:ext cx="1517022" cy="1121783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44" name="직사각형 43"/>
          <p:cNvSpPr/>
          <p:nvPr/>
        </p:nvSpPr>
        <p:spPr>
          <a:xfrm>
            <a:off x="7699722" y="3309745"/>
            <a:ext cx="12971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코끼리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개체수</a:t>
            </a:r>
            <a:r>
              <a:rPr lang="ko-KR" altLang="en-US" sz="1000" dirty="0" smtClean="0">
                <a:solidFill>
                  <a:schemeClr val="bg1"/>
                </a:solidFill>
              </a:rPr>
              <a:t> 희박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대형 체력 </a:t>
            </a:r>
            <a:r>
              <a:rPr lang="en-US" altLang="ko-KR" sz="1000" dirty="0" smtClean="0">
                <a:solidFill>
                  <a:schemeClr val="bg1"/>
                </a:solidFill>
              </a:rPr>
              <a:t>1500</a:t>
            </a: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이동속도 </a:t>
            </a:r>
            <a:r>
              <a:rPr lang="en-US" altLang="ko-KR" sz="1000" dirty="0" smtClean="0">
                <a:solidFill>
                  <a:schemeClr val="bg1"/>
                </a:solidFill>
              </a:rPr>
              <a:t>3m/s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8499169" y="3047362"/>
            <a:ext cx="194736" cy="194736"/>
          </a:xfrm>
          <a:prstGeom prst="ellipse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1000" dirty="0"/>
          </a:p>
        </p:txBody>
      </p:sp>
      <p:sp>
        <p:nvSpPr>
          <p:cNvPr id="33" name="직사각형 32"/>
          <p:cNvSpPr/>
          <p:nvPr/>
        </p:nvSpPr>
        <p:spPr>
          <a:xfrm>
            <a:off x="368300" y="990600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게임소개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35" y="4061460"/>
            <a:ext cx="1505165" cy="10236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">
            <a:solidFill>
              <a:schemeClr val="bg1"/>
            </a:solidFill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69" y="4044128"/>
            <a:ext cx="1575928" cy="10582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">
            <a:solidFill>
              <a:schemeClr val="bg1"/>
            </a:solidFill>
          </a:ln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061460"/>
            <a:ext cx="1507870" cy="10582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">
            <a:solidFill>
              <a:schemeClr val="bg1"/>
            </a:solidFill>
          </a:ln>
        </p:spPr>
      </p:pic>
      <p:cxnSp>
        <p:nvCxnSpPr>
          <p:cNvPr id="51" name="직선 연결선 50"/>
          <p:cNvCxnSpPr/>
          <p:nvPr/>
        </p:nvCxnSpPr>
        <p:spPr>
          <a:xfrm>
            <a:off x="54695" y="5234940"/>
            <a:ext cx="9906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210512" y="5152812"/>
            <a:ext cx="194736" cy="194736"/>
          </a:xfrm>
          <a:prstGeom prst="ellipse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1000"/>
          </a:p>
        </p:txBody>
      </p:sp>
      <p:sp>
        <p:nvSpPr>
          <p:cNvPr id="53" name="타원 52"/>
          <p:cNvSpPr/>
          <p:nvPr/>
        </p:nvSpPr>
        <p:spPr>
          <a:xfrm>
            <a:off x="3643765" y="5137572"/>
            <a:ext cx="194736" cy="194736"/>
          </a:xfrm>
          <a:prstGeom prst="ellipse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endParaRPr lang="ko-KR" altLang="en-US" sz="1000"/>
          </a:p>
        </p:txBody>
      </p:sp>
      <p:sp>
        <p:nvSpPr>
          <p:cNvPr id="54" name="타원 53"/>
          <p:cNvSpPr/>
          <p:nvPr/>
        </p:nvSpPr>
        <p:spPr>
          <a:xfrm>
            <a:off x="6069794" y="5137572"/>
            <a:ext cx="194736" cy="194736"/>
          </a:xfrm>
          <a:prstGeom prst="ellipse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1000"/>
          </a:p>
        </p:txBody>
      </p:sp>
      <p:sp>
        <p:nvSpPr>
          <p:cNvPr id="55" name="직사각형 54"/>
          <p:cNvSpPr/>
          <p:nvPr/>
        </p:nvSpPr>
        <p:spPr>
          <a:xfrm>
            <a:off x="363540" y="5424668"/>
            <a:ext cx="1888680" cy="699452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2843332" y="5435360"/>
            <a:ext cx="1888680" cy="699452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268219" y="5450600"/>
            <a:ext cx="1888680" cy="699452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90335" y="5497395"/>
            <a:ext cx="104067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chemeClr val="bg1"/>
                </a:solidFill>
              </a:rPr>
              <a:t>곰</a:t>
            </a:r>
            <a:r>
              <a:rPr lang="ko-KR" altLang="en-US" sz="1000" smtClean="0">
                <a:solidFill>
                  <a:schemeClr val="bg1"/>
                </a:solidFill>
              </a:rPr>
              <a:t>  개체수 적음</a:t>
            </a:r>
            <a:endParaRPr lang="en-US" altLang="ko-KR" sz="100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대형 체력 </a:t>
            </a:r>
            <a:r>
              <a:rPr lang="en-US" altLang="ko-KR" sz="1000">
                <a:solidFill>
                  <a:schemeClr val="bg1"/>
                </a:solidFill>
              </a:rPr>
              <a:t>5</a:t>
            </a:r>
            <a:r>
              <a:rPr lang="en-US" altLang="ko-KR" sz="1000" smtClean="0">
                <a:solidFill>
                  <a:schemeClr val="bg1"/>
                </a:solidFill>
              </a:rPr>
              <a:t>50</a:t>
            </a:r>
          </a:p>
          <a:p>
            <a:r>
              <a:rPr lang="ko-KR" altLang="en-US" sz="1000" smtClean="0">
                <a:solidFill>
                  <a:schemeClr val="bg1"/>
                </a:solidFill>
              </a:rPr>
              <a:t>이동속도 </a:t>
            </a:r>
            <a:r>
              <a:rPr lang="en-US" altLang="ko-KR" sz="1000">
                <a:solidFill>
                  <a:schemeClr val="bg1"/>
                </a:solidFill>
              </a:rPr>
              <a:t>6</a:t>
            </a:r>
            <a:r>
              <a:rPr lang="en-US" altLang="ko-KR" sz="1000" smtClean="0">
                <a:solidFill>
                  <a:schemeClr val="bg1"/>
                </a:solidFill>
              </a:rPr>
              <a:t>m/s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236404" y="5508087"/>
            <a:ext cx="12682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코뿔소 개체수 적음</a:t>
            </a:r>
            <a:endParaRPr lang="en-US" altLang="ko-KR" sz="100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대형 체력 </a:t>
            </a:r>
            <a:r>
              <a:rPr lang="en-US" altLang="ko-KR" sz="1000" smtClean="0">
                <a:solidFill>
                  <a:schemeClr val="bg1"/>
                </a:solidFill>
              </a:rPr>
              <a:t>800</a:t>
            </a:r>
          </a:p>
          <a:p>
            <a:r>
              <a:rPr lang="ko-KR" altLang="en-US" sz="1000" smtClean="0">
                <a:solidFill>
                  <a:schemeClr val="bg1"/>
                </a:solidFill>
              </a:rPr>
              <a:t>이동속도 </a:t>
            </a:r>
            <a:r>
              <a:rPr lang="en-US" altLang="ko-KR" sz="1000" smtClean="0">
                <a:solidFill>
                  <a:schemeClr val="bg1"/>
                </a:solidFill>
              </a:rPr>
              <a:t>8m/s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70595" y="5508087"/>
            <a:ext cx="11689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사자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개체수</a:t>
            </a:r>
            <a:r>
              <a:rPr lang="ko-KR" altLang="en-US" sz="1000" dirty="0" smtClean="0">
                <a:solidFill>
                  <a:schemeClr val="bg1"/>
                </a:solidFill>
              </a:rPr>
              <a:t> 보통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중형 체력 </a:t>
            </a:r>
            <a:r>
              <a:rPr lang="en-US" altLang="ko-KR" sz="1000" dirty="0" smtClean="0">
                <a:solidFill>
                  <a:schemeClr val="bg1"/>
                </a:solidFill>
              </a:rPr>
              <a:t>300</a:t>
            </a: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이동속도 </a:t>
            </a:r>
            <a:r>
              <a:rPr lang="en-US" altLang="ko-KR" sz="1000" dirty="0" smtClean="0">
                <a:solidFill>
                  <a:schemeClr val="bg1"/>
                </a:solidFill>
              </a:rPr>
              <a:t>10m/s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93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차트 13"/>
          <p:cNvGraphicFramePr/>
          <p:nvPr>
            <p:extLst>
              <p:ext uri="{D42A27DB-BD31-4B8C-83A1-F6EECF244321}">
                <p14:modId xmlns:p14="http://schemas.microsoft.com/office/powerpoint/2010/main" val="2797286602"/>
              </p:ext>
            </p:extLst>
          </p:nvPr>
        </p:nvGraphicFramePr>
        <p:xfrm>
          <a:off x="867833" y="1955599"/>
          <a:ext cx="6104466" cy="3451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모서리가 둥근 직사각형 14"/>
          <p:cNvSpPr/>
          <p:nvPr/>
        </p:nvSpPr>
        <p:spPr>
          <a:xfrm>
            <a:off x="7069666" y="4240211"/>
            <a:ext cx="364067" cy="364067"/>
          </a:xfrm>
          <a:prstGeom prst="roundRect">
            <a:avLst/>
          </a:prstGeom>
          <a:solidFill>
            <a:srgbClr val="5F7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069666" y="4755652"/>
            <a:ext cx="364067" cy="364067"/>
          </a:xfrm>
          <a:prstGeom prst="roundRect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433733" y="4806880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smtClean="0">
                <a:solidFill>
                  <a:srgbClr val="E7535F"/>
                </a:solidFill>
              </a:rPr>
              <a:t>말</a:t>
            </a:r>
            <a:endParaRPr lang="ko-KR" altLang="en-US" sz="1100" b="1" dirty="0">
              <a:solidFill>
                <a:srgbClr val="E7535F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433733" y="4289534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smtClean="0">
                <a:solidFill>
                  <a:srgbClr val="7198C0"/>
                </a:solidFill>
              </a:rPr>
              <a:t>호랑이</a:t>
            </a:r>
            <a:endParaRPr lang="ko-KR" altLang="en-US" sz="1100" b="1" dirty="0">
              <a:solidFill>
                <a:srgbClr val="7198C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812491" y="2036996"/>
            <a:ext cx="2823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미끼에 따른이동속도  변화 추이</a:t>
            </a:r>
            <a:endParaRPr lang="ko-KR" altLang="en-US" sz="1600" b="1" dirty="0">
              <a:solidFill>
                <a:srgbClr val="E7535F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069666" y="2505271"/>
            <a:ext cx="21114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 이동속도 저하 이외에 체력</a:t>
            </a:r>
            <a:endParaRPr lang="en-US" altLang="ko-KR" sz="11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저하 효과도 적용 </a:t>
            </a:r>
            <a:endParaRPr lang="en-US" altLang="ko-KR" sz="11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동물에 따라 전략적인 미끼사용</a:t>
            </a:r>
            <a:r>
              <a:rPr lang="en-US" altLang="ko-KR" sz="11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!!</a:t>
            </a: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68300" y="1358188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게임소개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95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302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64598" y="3655919"/>
            <a:ext cx="1888680" cy="1180425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99" y="2080297"/>
            <a:ext cx="1888680" cy="106314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">
            <a:solidFill>
              <a:schemeClr val="bg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406338" y="3721101"/>
            <a:ext cx="60625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STEP1.</a:t>
            </a:r>
          </a:p>
          <a:p>
            <a:r>
              <a:rPr lang="ko-KR" altLang="en-US" sz="1200" b="1" smtClean="0">
                <a:solidFill>
                  <a:srgbClr val="E7535F"/>
                </a:solidFill>
              </a:rPr>
              <a:t>작살</a:t>
            </a:r>
            <a:endParaRPr lang="ko-KR" altLang="en-US" sz="1200" b="1" dirty="0">
              <a:solidFill>
                <a:srgbClr val="E7535F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06338" y="4195747"/>
            <a:ext cx="14253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작살에 미끼를 장착해 </a:t>
            </a:r>
            <a:endParaRPr lang="en-US" altLang="ko-KR" sz="1000" smtClean="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사냥하는 형식의  게임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74395" y="4144443"/>
            <a:ext cx="1669087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211571" y="3331137"/>
            <a:ext cx="194736" cy="194736"/>
          </a:xfrm>
          <a:prstGeom prst="ellipse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1000"/>
          </a:p>
        </p:txBody>
      </p:sp>
      <p:sp>
        <p:nvSpPr>
          <p:cNvPr id="27" name="직사각형 26"/>
          <p:cNvSpPr/>
          <p:nvPr/>
        </p:nvSpPr>
        <p:spPr>
          <a:xfrm>
            <a:off x="2793972" y="3655919"/>
            <a:ext cx="1888680" cy="1180425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225" y="2021657"/>
            <a:ext cx="1802175" cy="1180425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2835712" y="3721101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</a:t>
            </a:r>
          </a:p>
          <a:p>
            <a:r>
              <a:rPr lang="ko-KR" altLang="en-US" sz="1200" b="1" smtClean="0">
                <a:solidFill>
                  <a:srgbClr val="E7535F"/>
                </a:solidFill>
              </a:rPr>
              <a:t>차량이동</a:t>
            </a:r>
            <a:endParaRPr lang="ko-KR" altLang="en-US" sz="1200" b="1" dirty="0">
              <a:solidFill>
                <a:srgbClr val="E7535F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35712" y="4195747"/>
            <a:ext cx="1781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육지동물을 차로 이동하면서</a:t>
            </a:r>
            <a:endParaRPr lang="en-US" altLang="ko-KR" sz="1000" smtClean="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사냥하는 게임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2903769" y="4144443"/>
            <a:ext cx="1669087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3640945" y="3331137"/>
            <a:ext cx="194736" cy="194736"/>
          </a:xfrm>
          <a:prstGeom prst="ellipse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5223346" y="3655919"/>
            <a:ext cx="1888680" cy="1180425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47" y="2021658"/>
            <a:ext cx="1888680" cy="112172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5265086" y="3721101"/>
            <a:ext cx="60625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STEP3.</a:t>
            </a:r>
          </a:p>
          <a:p>
            <a:r>
              <a:rPr lang="en-US" altLang="ko-KR" sz="12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FPS</a:t>
            </a:r>
            <a:endParaRPr lang="ko-KR" altLang="en-US" sz="1200" b="1" dirty="0">
              <a:solidFill>
                <a:srgbClr val="E7535F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265086" y="4195747"/>
            <a:ext cx="17379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FPS </a:t>
            </a:r>
            <a:r>
              <a:rPr lang="ko-KR" altLang="en-US" sz="1000" smtClean="0">
                <a:solidFill>
                  <a:schemeClr val="bg1"/>
                </a:solidFill>
              </a:rPr>
              <a:t>모드로 변환되며 동물을</a:t>
            </a:r>
            <a:endParaRPr lang="en-US" altLang="ko-KR" sz="1000" smtClean="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사</a:t>
            </a:r>
            <a:r>
              <a:rPr lang="ko-KR" altLang="en-US" sz="1000">
                <a:solidFill>
                  <a:schemeClr val="bg1"/>
                </a:solidFill>
              </a:rPr>
              <a:t>냥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5333143" y="4144443"/>
            <a:ext cx="1669087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6070319" y="3331137"/>
            <a:ext cx="194736" cy="194736"/>
          </a:xfrm>
          <a:prstGeom prst="ellipse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1000" dirty="0"/>
          </a:p>
        </p:txBody>
      </p:sp>
      <p:sp>
        <p:nvSpPr>
          <p:cNvPr id="41" name="직사각형 40"/>
          <p:cNvSpPr/>
          <p:nvPr/>
        </p:nvSpPr>
        <p:spPr>
          <a:xfrm>
            <a:off x="7652721" y="3655919"/>
            <a:ext cx="1888680" cy="1180425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22" y="2021658"/>
            <a:ext cx="1888680" cy="1121783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43" name="직사각형 42"/>
          <p:cNvSpPr/>
          <p:nvPr/>
        </p:nvSpPr>
        <p:spPr>
          <a:xfrm>
            <a:off x="7694461" y="3721101"/>
            <a:ext cx="7489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STEP4.</a:t>
            </a:r>
          </a:p>
          <a:p>
            <a:r>
              <a:rPr lang="ko-KR" altLang="en-US" sz="12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시점변</a:t>
            </a:r>
            <a:r>
              <a:rPr lang="ko-KR" altLang="en-US" sz="12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</a:t>
            </a:r>
            <a:endParaRPr lang="ko-KR" altLang="en-US" sz="1200" b="1" dirty="0">
              <a:solidFill>
                <a:srgbClr val="E7535F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694461" y="4195747"/>
            <a:ext cx="1418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1</a:t>
            </a:r>
            <a:r>
              <a:rPr lang="ko-KR" altLang="en-US" sz="1000" smtClean="0">
                <a:solidFill>
                  <a:schemeClr val="bg1"/>
                </a:solidFill>
              </a:rPr>
              <a:t>인칭 시점의 </a:t>
            </a:r>
            <a:r>
              <a:rPr lang="en-US" altLang="ko-KR" sz="1000" smtClean="0">
                <a:solidFill>
                  <a:schemeClr val="bg1"/>
                </a:solidFill>
              </a:rPr>
              <a:t>FPS </a:t>
            </a:r>
            <a:r>
              <a:rPr lang="ko-KR" altLang="en-US" sz="1000" smtClean="0">
                <a:solidFill>
                  <a:schemeClr val="bg1"/>
                </a:solidFill>
              </a:rPr>
              <a:t>모드</a:t>
            </a:r>
            <a:endParaRPr lang="en-US" altLang="ko-KR" sz="1000" smtClean="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와  </a:t>
            </a:r>
            <a:r>
              <a:rPr lang="en-US" altLang="ko-KR" sz="1000" smtClean="0">
                <a:solidFill>
                  <a:schemeClr val="bg1"/>
                </a:solidFill>
              </a:rPr>
              <a:t>3</a:t>
            </a:r>
            <a:r>
              <a:rPr lang="ko-KR" altLang="en-US" sz="1000" smtClean="0">
                <a:solidFill>
                  <a:schemeClr val="bg1"/>
                </a:solidFill>
              </a:rPr>
              <a:t>인칭 시점의 전화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7762518" y="4144443"/>
            <a:ext cx="1669087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8499694" y="3331137"/>
            <a:ext cx="194736" cy="194736"/>
          </a:xfrm>
          <a:prstGeom prst="ellipse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1000" dirty="0"/>
          </a:p>
        </p:txBody>
      </p:sp>
      <p:sp>
        <p:nvSpPr>
          <p:cNvPr id="33" name="직사각형 32"/>
          <p:cNvSpPr/>
          <p:nvPr/>
        </p:nvSpPr>
        <p:spPr>
          <a:xfrm>
            <a:off x="368300" y="990600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게임특</a:t>
            </a:r>
            <a:r>
              <a:rPr lang="ko-KR" altLang="en-US" sz="2400" b="1">
                <a:solidFill>
                  <a:srgbClr val="E7535F"/>
                </a:solidFill>
              </a:rPr>
              <a:t>징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88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776</TotalTime>
  <Words>809</Words>
  <Application>Microsoft Office PowerPoint</Application>
  <PresentationFormat>A4 용지(210x297mm)</PresentationFormat>
  <Paragraphs>299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Calibri</vt:lpstr>
      <vt:lpstr>맑은 고딕</vt:lpstr>
      <vt:lpstr>나눔바른고딕</vt:lpstr>
      <vt:lpstr>함초롬바탕</vt:lpstr>
      <vt:lpstr>Arial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Registered User</cp:lastModifiedBy>
  <cp:revision>197</cp:revision>
  <dcterms:created xsi:type="dcterms:W3CDTF">2014-09-22T06:55:46Z</dcterms:created>
  <dcterms:modified xsi:type="dcterms:W3CDTF">2015-01-16T04:56:07Z</dcterms:modified>
</cp:coreProperties>
</file>